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3" r:id="rId17"/>
    <p:sldId id="27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94660"/>
  </p:normalViewPr>
  <p:slideViewPr>
    <p:cSldViewPr snapToGrid="0">
      <p:cViewPr varScale="1">
        <p:scale>
          <a:sx n="86" d="100"/>
          <a:sy n="86" d="100"/>
        </p:scale>
        <p:origin x="331"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 Id="rId4" Type="http://schemas.openxmlformats.org/officeDocument/2006/relationships/image" Target="../media/image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 Id="rId4" Type="http://schemas.openxmlformats.org/officeDocument/2006/relationships/image" Target="../media/image4.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A3682399-9CE4-4E60-B7AA-CF2E7515EB76}"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88C8E32A-8751-4A5B-8DD9-346B5748C2A3}">
      <dgm:prSet/>
      <dgm:spPr/>
      <dgm:t>
        <a:bodyPr/>
        <a:lstStyle/>
        <a:p>
          <a:r>
            <a:rPr lang="en-GB" dirty="0"/>
            <a:t>All bidders wanting to join the Pseudo DPS will be required to register on the </a:t>
          </a:r>
          <a:r>
            <a:rPr lang="en-GB" dirty="0" err="1"/>
            <a:t>YORtender</a:t>
          </a:r>
          <a:r>
            <a:rPr lang="en-GB" dirty="0"/>
            <a:t> (</a:t>
          </a:r>
          <a:r>
            <a:rPr lang="en-GB" dirty="0" err="1"/>
            <a:t>Mercell</a:t>
          </a:r>
          <a:r>
            <a:rPr lang="en-GB" dirty="0"/>
            <a:t>) portal, by following the instructions in this Presentation.</a:t>
          </a:r>
          <a:endParaRPr lang="en-US" dirty="0"/>
        </a:p>
      </dgm:t>
    </dgm:pt>
    <dgm:pt modelId="{B441C87A-ED0F-45B7-941B-DBC96F460C20}" type="parTrans" cxnId="{61B33AD1-4CF9-4883-8449-DFA24592905D}">
      <dgm:prSet/>
      <dgm:spPr/>
      <dgm:t>
        <a:bodyPr/>
        <a:lstStyle/>
        <a:p>
          <a:endParaRPr lang="en-US"/>
        </a:p>
      </dgm:t>
    </dgm:pt>
    <dgm:pt modelId="{C5474D02-D12A-4972-8194-C9BBC5963DC5}" type="sibTrans" cxnId="{61B33AD1-4CF9-4883-8449-DFA24592905D}">
      <dgm:prSet/>
      <dgm:spPr/>
      <dgm:t>
        <a:bodyPr/>
        <a:lstStyle/>
        <a:p>
          <a:endParaRPr lang="en-US"/>
        </a:p>
      </dgm:t>
    </dgm:pt>
    <dgm:pt modelId="{750EC6D4-C1B9-4639-B54B-5BE2B217756D}">
      <dgm:prSet/>
      <dgm:spPr/>
      <dgm:t>
        <a:bodyPr/>
        <a:lstStyle/>
        <a:p>
          <a:r>
            <a:rPr lang="en-GB"/>
            <a:t>If the bidder is already registered on the YORtender (Mercell) Portal please skip to slide 5.</a:t>
          </a:r>
          <a:endParaRPr lang="en-US"/>
        </a:p>
      </dgm:t>
    </dgm:pt>
    <dgm:pt modelId="{0E72B604-AA0A-42B9-AD92-5EECA89C7DCB}" type="parTrans" cxnId="{380005FE-70A8-40B9-B0F0-C3FFFFACC2F0}">
      <dgm:prSet/>
      <dgm:spPr/>
      <dgm:t>
        <a:bodyPr/>
        <a:lstStyle/>
        <a:p>
          <a:endParaRPr lang="en-US"/>
        </a:p>
      </dgm:t>
    </dgm:pt>
    <dgm:pt modelId="{B02B021F-E6A1-4037-93FB-2FF25FF5FDF0}" type="sibTrans" cxnId="{380005FE-70A8-40B9-B0F0-C3FFFFACC2F0}">
      <dgm:prSet/>
      <dgm:spPr/>
      <dgm:t>
        <a:bodyPr/>
        <a:lstStyle/>
        <a:p>
          <a:endParaRPr lang="en-US"/>
        </a:p>
      </dgm:t>
    </dgm:pt>
    <dgm:pt modelId="{535142EF-1EAF-4E66-80EE-8CABF9E235D5}" type="pres">
      <dgm:prSet presAssocID="{A3682399-9CE4-4E60-B7AA-CF2E7515EB76}" presName="root" presStyleCnt="0">
        <dgm:presLayoutVars>
          <dgm:dir/>
          <dgm:resizeHandles val="exact"/>
        </dgm:presLayoutVars>
      </dgm:prSet>
      <dgm:spPr/>
    </dgm:pt>
    <dgm:pt modelId="{7DA524E0-4529-4339-AEDD-A32DDC90B74E}" type="pres">
      <dgm:prSet presAssocID="{88C8E32A-8751-4A5B-8DD9-346B5748C2A3}" presName="compNode" presStyleCnt="0"/>
      <dgm:spPr/>
    </dgm:pt>
    <dgm:pt modelId="{6D25D2D0-70B6-4F77-A05A-3BD9BB3F817D}" type="pres">
      <dgm:prSet presAssocID="{88C8E32A-8751-4A5B-8DD9-346B5748C2A3}" presName="bgRect" presStyleLbl="bgShp" presStyleIdx="0" presStyleCnt="2"/>
      <dgm:spPr/>
    </dgm:pt>
    <dgm:pt modelId="{915B45E2-49BB-4A73-8825-12342F09C15B}" type="pres">
      <dgm:prSet presAssocID="{88C8E32A-8751-4A5B-8DD9-346B5748C2A3}"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avel"/>
        </a:ext>
      </dgm:extLst>
    </dgm:pt>
    <dgm:pt modelId="{AEACD9C5-08E0-465E-978B-FFE922C44EAB}" type="pres">
      <dgm:prSet presAssocID="{88C8E32A-8751-4A5B-8DD9-346B5748C2A3}" presName="spaceRect" presStyleCnt="0"/>
      <dgm:spPr/>
    </dgm:pt>
    <dgm:pt modelId="{F3B90BF0-86D3-495A-8589-7A2A084C982B}" type="pres">
      <dgm:prSet presAssocID="{88C8E32A-8751-4A5B-8DD9-346B5748C2A3}" presName="parTx" presStyleLbl="revTx" presStyleIdx="0" presStyleCnt="2">
        <dgm:presLayoutVars>
          <dgm:chMax val="0"/>
          <dgm:chPref val="0"/>
        </dgm:presLayoutVars>
      </dgm:prSet>
      <dgm:spPr/>
    </dgm:pt>
    <dgm:pt modelId="{BC810B27-5348-4649-9C96-95BAEF682AF4}" type="pres">
      <dgm:prSet presAssocID="{C5474D02-D12A-4972-8194-C9BBC5963DC5}" presName="sibTrans" presStyleCnt="0"/>
      <dgm:spPr/>
    </dgm:pt>
    <dgm:pt modelId="{9486C9A9-619C-4827-ADFB-6011B30A8BB1}" type="pres">
      <dgm:prSet presAssocID="{750EC6D4-C1B9-4639-B54B-5BE2B217756D}" presName="compNode" presStyleCnt="0"/>
      <dgm:spPr/>
    </dgm:pt>
    <dgm:pt modelId="{297798D4-E4EE-4F30-8C8B-F349D7B2E6B8}" type="pres">
      <dgm:prSet presAssocID="{750EC6D4-C1B9-4639-B54B-5BE2B217756D}" presName="bgRect" presStyleLbl="bgShp" presStyleIdx="1" presStyleCnt="2"/>
      <dgm:spPr/>
    </dgm:pt>
    <dgm:pt modelId="{84C7FC56-7566-4367-A881-EA4F88375B99}" type="pres">
      <dgm:prSet presAssocID="{750EC6D4-C1B9-4639-B54B-5BE2B217756D}"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orbidden"/>
        </a:ext>
      </dgm:extLst>
    </dgm:pt>
    <dgm:pt modelId="{F20830C9-E37B-4651-8175-EC6EE76B0F37}" type="pres">
      <dgm:prSet presAssocID="{750EC6D4-C1B9-4639-B54B-5BE2B217756D}" presName="spaceRect" presStyleCnt="0"/>
      <dgm:spPr/>
    </dgm:pt>
    <dgm:pt modelId="{94797117-193A-4AEB-89AA-F0AE49FD646D}" type="pres">
      <dgm:prSet presAssocID="{750EC6D4-C1B9-4639-B54B-5BE2B217756D}" presName="parTx" presStyleLbl="revTx" presStyleIdx="1" presStyleCnt="2">
        <dgm:presLayoutVars>
          <dgm:chMax val="0"/>
          <dgm:chPref val="0"/>
        </dgm:presLayoutVars>
      </dgm:prSet>
      <dgm:spPr/>
    </dgm:pt>
  </dgm:ptLst>
  <dgm:cxnLst>
    <dgm:cxn modelId="{3A1A4E1E-A271-45BC-A954-84410413314A}" type="presOf" srcId="{750EC6D4-C1B9-4639-B54B-5BE2B217756D}" destId="{94797117-193A-4AEB-89AA-F0AE49FD646D}" srcOrd="0" destOrd="0" presId="urn:microsoft.com/office/officeart/2018/2/layout/IconVerticalSolidList"/>
    <dgm:cxn modelId="{61B33AD1-4CF9-4883-8449-DFA24592905D}" srcId="{A3682399-9CE4-4E60-B7AA-CF2E7515EB76}" destId="{88C8E32A-8751-4A5B-8DD9-346B5748C2A3}" srcOrd="0" destOrd="0" parTransId="{B441C87A-ED0F-45B7-941B-DBC96F460C20}" sibTransId="{C5474D02-D12A-4972-8194-C9BBC5963DC5}"/>
    <dgm:cxn modelId="{6F8BD9E9-D495-4CEC-BE1E-E3B4509AF6FC}" type="presOf" srcId="{A3682399-9CE4-4E60-B7AA-CF2E7515EB76}" destId="{535142EF-1EAF-4E66-80EE-8CABF9E235D5}" srcOrd="0" destOrd="0" presId="urn:microsoft.com/office/officeart/2018/2/layout/IconVerticalSolidList"/>
    <dgm:cxn modelId="{2D1E87F9-75FD-4546-A8B8-AE14990DF43D}" type="presOf" srcId="{88C8E32A-8751-4A5B-8DD9-346B5748C2A3}" destId="{F3B90BF0-86D3-495A-8589-7A2A084C982B}" srcOrd="0" destOrd="0" presId="urn:microsoft.com/office/officeart/2018/2/layout/IconVerticalSolidList"/>
    <dgm:cxn modelId="{380005FE-70A8-40B9-B0F0-C3FFFFACC2F0}" srcId="{A3682399-9CE4-4E60-B7AA-CF2E7515EB76}" destId="{750EC6D4-C1B9-4639-B54B-5BE2B217756D}" srcOrd="1" destOrd="0" parTransId="{0E72B604-AA0A-42B9-AD92-5EECA89C7DCB}" sibTransId="{B02B021F-E6A1-4037-93FB-2FF25FF5FDF0}"/>
    <dgm:cxn modelId="{1B049764-64B6-4582-BD81-EFCA62224E93}" type="presParOf" srcId="{535142EF-1EAF-4E66-80EE-8CABF9E235D5}" destId="{7DA524E0-4529-4339-AEDD-A32DDC90B74E}" srcOrd="0" destOrd="0" presId="urn:microsoft.com/office/officeart/2018/2/layout/IconVerticalSolidList"/>
    <dgm:cxn modelId="{EFC84362-0F79-4FAB-968D-ECA2B37CC7C6}" type="presParOf" srcId="{7DA524E0-4529-4339-AEDD-A32DDC90B74E}" destId="{6D25D2D0-70B6-4F77-A05A-3BD9BB3F817D}" srcOrd="0" destOrd="0" presId="urn:microsoft.com/office/officeart/2018/2/layout/IconVerticalSolidList"/>
    <dgm:cxn modelId="{C3DFECB7-B643-4A11-A385-DA82F2EC37B8}" type="presParOf" srcId="{7DA524E0-4529-4339-AEDD-A32DDC90B74E}" destId="{915B45E2-49BB-4A73-8825-12342F09C15B}" srcOrd="1" destOrd="0" presId="urn:microsoft.com/office/officeart/2018/2/layout/IconVerticalSolidList"/>
    <dgm:cxn modelId="{0D7B7CF1-5848-4FEF-B62C-DC38ECF5A6BF}" type="presParOf" srcId="{7DA524E0-4529-4339-AEDD-A32DDC90B74E}" destId="{AEACD9C5-08E0-465E-978B-FFE922C44EAB}" srcOrd="2" destOrd="0" presId="urn:microsoft.com/office/officeart/2018/2/layout/IconVerticalSolidList"/>
    <dgm:cxn modelId="{D3D0A546-5A20-480E-ADA1-C89F03622FAF}" type="presParOf" srcId="{7DA524E0-4529-4339-AEDD-A32DDC90B74E}" destId="{F3B90BF0-86D3-495A-8589-7A2A084C982B}" srcOrd="3" destOrd="0" presId="urn:microsoft.com/office/officeart/2018/2/layout/IconVerticalSolidList"/>
    <dgm:cxn modelId="{F5C5A120-6B90-42BF-ADF3-1BCFD45380B3}" type="presParOf" srcId="{535142EF-1EAF-4E66-80EE-8CABF9E235D5}" destId="{BC810B27-5348-4649-9C96-95BAEF682AF4}" srcOrd="1" destOrd="0" presId="urn:microsoft.com/office/officeart/2018/2/layout/IconVerticalSolidList"/>
    <dgm:cxn modelId="{5CEFE012-E93E-43D6-9CE8-E147FE1F084D}" type="presParOf" srcId="{535142EF-1EAF-4E66-80EE-8CABF9E235D5}" destId="{9486C9A9-619C-4827-ADFB-6011B30A8BB1}" srcOrd="2" destOrd="0" presId="urn:microsoft.com/office/officeart/2018/2/layout/IconVerticalSolidList"/>
    <dgm:cxn modelId="{24E4E008-AE83-48E5-984D-CCB7005EFAC3}" type="presParOf" srcId="{9486C9A9-619C-4827-ADFB-6011B30A8BB1}" destId="{297798D4-E4EE-4F30-8C8B-F349D7B2E6B8}" srcOrd="0" destOrd="0" presId="urn:microsoft.com/office/officeart/2018/2/layout/IconVerticalSolidList"/>
    <dgm:cxn modelId="{B7C4C943-C8A0-44B9-9577-2E3037B0F43B}" type="presParOf" srcId="{9486C9A9-619C-4827-ADFB-6011B30A8BB1}" destId="{84C7FC56-7566-4367-A881-EA4F88375B99}" srcOrd="1" destOrd="0" presId="urn:microsoft.com/office/officeart/2018/2/layout/IconVerticalSolidList"/>
    <dgm:cxn modelId="{37B444F1-FEEB-45F1-843B-69DD3346303C}" type="presParOf" srcId="{9486C9A9-619C-4827-ADFB-6011B30A8BB1}" destId="{F20830C9-E37B-4651-8175-EC6EE76B0F37}" srcOrd="2" destOrd="0" presId="urn:microsoft.com/office/officeart/2018/2/layout/IconVerticalSolidList"/>
    <dgm:cxn modelId="{D8420116-DE4D-43D4-9190-F15081B696A5}" type="presParOf" srcId="{9486C9A9-619C-4827-ADFB-6011B30A8BB1}" destId="{94797117-193A-4AEB-89AA-F0AE49FD646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25D2D0-70B6-4F77-A05A-3BD9BB3F817D}">
      <dsp:nvSpPr>
        <dsp:cNvPr id="0" name=""/>
        <dsp:cNvSpPr/>
      </dsp:nvSpPr>
      <dsp:spPr>
        <a:xfrm>
          <a:off x="0" y="708097"/>
          <a:ext cx="10515600" cy="130725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5B45E2-49BB-4A73-8825-12342F09C15B}">
      <dsp:nvSpPr>
        <dsp:cNvPr id="0" name=""/>
        <dsp:cNvSpPr/>
      </dsp:nvSpPr>
      <dsp:spPr>
        <a:xfrm>
          <a:off x="395445" y="1002230"/>
          <a:ext cx="718991" cy="7189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3B90BF0-86D3-495A-8589-7A2A084C982B}">
      <dsp:nvSpPr>
        <dsp:cNvPr id="0" name=""/>
        <dsp:cNvSpPr/>
      </dsp:nvSpPr>
      <dsp:spPr>
        <a:xfrm>
          <a:off x="1509882" y="708097"/>
          <a:ext cx="9005717" cy="1307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351" tIns="138351" rIns="138351" bIns="138351" numCol="1" spcCol="1270" anchor="ctr" anchorCtr="0">
          <a:noAutofit/>
        </a:bodyPr>
        <a:lstStyle/>
        <a:p>
          <a:pPr marL="0" lvl="0" indent="0" algn="l" defTabSz="1066800">
            <a:lnSpc>
              <a:spcPct val="90000"/>
            </a:lnSpc>
            <a:spcBef>
              <a:spcPct val="0"/>
            </a:spcBef>
            <a:spcAft>
              <a:spcPct val="35000"/>
            </a:spcAft>
            <a:buNone/>
          </a:pPr>
          <a:r>
            <a:rPr lang="en-GB" sz="2400" kern="1200" dirty="0"/>
            <a:t>All bidders wanting to join the Pseudo DPS will be required to register on the </a:t>
          </a:r>
          <a:r>
            <a:rPr lang="en-GB" sz="2400" kern="1200" dirty="0" err="1"/>
            <a:t>YORtender</a:t>
          </a:r>
          <a:r>
            <a:rPr lang="en-GB" sz="2400" kern="1200" dirty="0"/>
            <a:t> (</a:t>
          </a:r>
          <a:r>
            <a:rPr lang="en-GB" sz="2400" kern="1200" dirty="0" err="1"/>
            <a:t>Mercell</a:t>
          </a:r>
          <a:r>
            <a:rPr lang="en-GB" sz="2400" kern="1200" dirty="0"/>
            <a:t>) portal, by following the instructions in this Presentation.</a:t>
          </a:r>
          <a:endParaRPr lang="en-US" sz="2400" kern="1200" dirty="0"/>
        </a:p>
      </dsp:txBody>
      <dsp:txXfrm>
        <a:off x="1509882" y="708097"/>
        <a:ext cx="9005717" cy="1307257"/>
      </dsp:txXfrm>
    </dsp:sp>
    <dsp:sp modelId="{297798D4-E4EE-4F30-8C8B-F349D7B2E6B8}">
      <dsp:nvSpPr>
        <dsp:cNvPr id="0" name=""/>
        <dsp:cNvSpPr/>
      </dsp:nvSpPr>
      <dsp:spPr>
        <a:xfrm>
          <a:off x="0" y="2342169"/>
          <a:ext cx="10515600" cy="130725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C7FC56-7566-4367-A881-EA4F88375B99}">
      <dsp:nvSpPr>
        <dsp:cNvPr id="0" name=""/>
        <dsp:cNvSpPr/>
      </dsp:nvSpPr>
      <dsp:spPr>
        <a:xfrm>
          <a:off x="395445" y="2636302"/>
          <a:ext cx="718991" cy="71899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4797117-193A-4AEB-89AA-F0AE49FD646D}">
      <dsp:nvSpPr>
        <dsp:cNvPr id="0" name=""/>
        <dsp:cNvSpPr/>
      </dsp:nvSpPr>
      <dsp:spPr>
        <a:xfrm>
          <a:off x="1509882" y="2342169"/>
          <a:ext cx="9005717" cy="1307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351" tIns="138351" rIns="138351" bIns="138351" numCol="1" spcCol="1270" anchor="ctr" anchorCtr="0">
          <a:noAutofit/>
        </a:bodyPr>
        <a:lstStyle/>
        <a:p>
          <a:pPr marL="0" lvl="0" indent="0" algn="l" defTabSz="1066800">
            <a:lnSpc>
              <a:spcPct val="90000"/>
            </a:lnSpc>
            <a:spcBef>
              <a:spcPct val="0"/>
            </a:spcBef>
            <a:spcAft>
              <a:spcPct val="35000"/>
            </a:spcAft>
            <a:buNone/>
          </a:pPr>
          <a:r>
            <a:rPr lang="en-GB" sz="2400" kern="1200"/>
            <a:t>If the bidder is already registered on the YORtender (Mercell) Portal please skip to slide 5.</a:t>
          </a:r>
          <a:endParaRPr lang="en-US" sz="2400" kern="1200"/>
        </a:p>
      </dsp:txBody>
      <dsp:txXfrm>
        <a:off x="1509882" y="2342169"/>
        <a:ext cx="9005717" cy="130725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FB14B5-EC33-43A2-A7D7-3E7BB80AEBC8}" type="datetimeFigureOut">
              <a:rPr lang="en-GB" smtClean="0"/>
              <a:t>24/07/2024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66A16E-7A16-493B-A6C7-72068F5999FB}" type="slidenum">
              <a:rPr lang="en-GB" smtClean="0"/>
              <a:t>‹#›</a:t>
            </a:fld>
            <a:endParaRPr lang="en-GB"/>
          </a:p>
        </p:txBody>
      </p:sp>
    </p:spTree>
    <p:extLst>
      <p:ext uri="{BB962C8B-B14F-4D97-AF65-F5344CB8AC3E}">
        <p14:creationId xmlns:p14="http://schemas.microsoft.com/office/powerpoint/2010/main" val="3199615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889D4-9C2E-4C93-BD2F-418CB79AA4C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EAF9DEA-0E0A-42A4-BC87-F45708CC3D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65DB34F-60A4-4835-97CA-77B2445C4F0D}"/>
              </a:ext>
            </a:extLst>
          </p:cNvPr>
          <p:cNvSpPr>
            <a:spLocks noGrp="1"/>
          </p:cNvSpPr>
          <p:nvPr>
            <p:ph type="dt" sz="half" idx="10"/>
          </p:nvPr>
        </p:nvSpPr>
        <p:spPr/>
        <p:txBody>
          <a:bodyPr/>
          <a:lstStyle/>
          <a:p>
            <a:fld id="{684DEA70-650E-4595-9B58-AAE983CB413D}" type="datetimeFigureOut">
              <a:rPr lang="en-GB" smtClean="0"/>
              <a:t>24/07/2024</a:t>
            </a:fld>
            <a:endParaRPr lang="en-GB"/>
          </a:p>
        </p:txBody>
      </p:sp>
      <p:sp>
        <p:nvSpPr>
          <p:cNvPr id="5" name="Footer Placeholder 4">
            <a:extLst>
              <a:ext uri="{FF2B5EF4-FFF2-40B4-BE49-F238E27FC236}">
                <a16:creationId xmlns:a16="http://schemas.microsoft.com/office/drawing/2014/main" id="{B00C4E5F-CEA5-4C2A-AA2F-293769A0849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1AE2D69-B24B-4F12-AEB9-41B69CF3FAB0}"/>
              </a:ext>
            </a:extLst>
          </p:cNvPr>
          <p:cNvSpPr>
            <a:spLocks noGrp="1"/>
          </p:cNvSpPr>
          <p:nvPr>
            <p:ph type="sldNum" sz="quarter" idx="12"/>
          </p:nvPr>
        </p:nvSpPr>
        <p:spPr/>
        <p:txBody>
          <a:bodyPr/>
          <a:lstStyle/>
          <a:p>
            <a:fld id="{49CBA468-C306-4116-8C8F-CF381CBA669C}" type="slidenum">
              <a:rPr lang="en-GB" smtClean="0"/>
              <a:t>‹#›</a:t>
            </a:fld>
            <a:endParaRPr lang="en-GB"/>
          </a:p>
        </p:txBody>
      </p:sp>
    </p:spTree>
    <p:extLst>
      <p:ext uri="{BB962C8B-B14F-4D97-AF65-F5344CB8AC3E}">
        <p14:creationId xmlns:p14="http://schemas.microsoft.com/office/powerpoint/2010/main" val="1739740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16BEF-C220-4AE1-B88F-943A28B9F61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C5471C4-18B3-410A-8B2D-4F6C081FB8F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6DCE10-0201-431F-8475-332A595323F2}"/>
              </a:ext>
            </a:extLst>
          </p:cNvPr>
          <p:cNvSpPr>
            <a:spLocks noGrp="1"/>
          </p:cNvSpPr>
          <p:nvPr>
            <p:ph type="dt" sz="half" idx="10"/>
          </p:nvPr>
        </p:nvSpPr>
        <p:spPr/>
        <p:txBody>
          <a:bodyPr/>
          <a:lstStyle/>
          <a:p>
            <a:fld id="{684DEA70-650E-4595-9B58-AAE983CB413D}" type="datetimeFigureOut">
              <a:rPr lang="en-GB" smtClean="0"/>
              <a:t>24/07/2024</a:t>
            </a:fld>
            <a:endParaRPr lang="en-GB"/>
          </a:p>
        </p:txBody>
      </p:sp>
      <p:sp>
        <p:nvSpPr>
          <p:cNvPr id="5" name="Footer Placeholder 4">
            <a:extLst>
              <a:ext uri="{FF2B5EF4-FFF2-40B4-BE49-F238E27FC236}">
                <a16:creationId xmlns:a16="http://schemas.microsoft.com/office/drawing/2014/main" id="{527F7AFE-5BB1-4C5B-B995-B1C84D57E5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273F8F-8B5F-47AD-964B-A17EC606DD45}"/>
              </a:ext>
            </a:extLst>
          </p:cNvPr>
          <p:cNvSpPr>
            <a:spLocks noGrp="1"/>
          </p:cNvSpPr>
          <p:nvPr>
            <p:ph type="sldNum" sz="quarter" idx="12"/>
          </p:nvPr>
        </p:nvSpPr>
        <p:spPr/>
        <p:txBody>
          <a:bodyPr/>
          <a:lstStyle/>
          <a:p>
            <a:fld id="{49CBA468-C306-4116-8C8F-CF381CBA669C}" type="slidenum">
              <a:rPr lang="en-GB" smtClean="0"/>
              <a:t>‹#›</a:t>
            </a:fld>
            <a:endParaRPr lang="en-GB"/>
          </a:p>
        </p:txBody>
      </p:sp>
    </p:spTree>
    <p:extLst>
      <p:ext uri="{BB962C8B-B14F-4D97-AF65-F5344CB8AC3E}">
        <p14:creationId xmlns:p14="http://schemas.microsoft.com/office/powerpoint/2010/main" val="3556161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BED949B-528A-42F7-AEC4-7293020BBA5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F567058-601F-4554-A621-E3CDC06CCA6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243DA9B-617D-42DD-B723-F6A8B0C3C480}"/>
              </a:ext>
            </a:extLst>
          </p:cNvPr>
          <p:cNvSpPr>
            <a:spLocks noGrp="1"/>
          </p:cNvSpPr>
          <p:nvPr>
            <p:ph type="dt" sz="half" idx="10"/>
          </p:nvPr>
        </p:nvSpPr>
        <p:spPr/>
        <p:txBody>
          <a:bodyPr/>
          <a:lstStyle/>
          <a:p>
            <a:fld id="{684DEA70-650E-4595-9B58-AAE983CB413D}" type="datetimeFigureOut">
              <a:rPr lang="en-GB" smtClean="0"/>
              <a:t>24/07/2024</a:t>
            </a:fld>
            <a:endParaRPr lang="en-GB"/>
          </a:p>
        </p:txBody>
      </p:sp>
      <p:sp>
        <p:nvSpPr>
          <p:cNvPr id="5" name="Footer Placeholder 4">
            <a:extLst>
              <a:ext uri="{FF2B5EF4-FFF2-40B4-BE49-F238E27FC236}">
                <a16:creationId xmlns:a16="http://schemas.microsoft.com/office/drawing/2014/main" id="{FAD876E3-85ED-4539-B737-29802C3016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BD825B-6C42-482A-9450-5111F160EC0F}"/>
              </a:ext>
            </a:extLst>
          </p:cNvPr>
          <p:cNvSpPr>
            <a:spLocks noGrp="1"/>
          </p:cNvSpPr>
          <p:nvPr>
            <p:ph type="sldNum" sz="quarter" idx="12"/>
          </p:nvPr>
        </p:nvSpPr>
        <p:spPr/>
        <p:txBody>
          <a:bodyPr/>
          <a:lstStyle/>
          <a:p>
            <a:fld id="{49CBA468-C306-4116-8C8F-CF381CBA669C}" type="slidenum">
              <a:rPr lang="en-GB" smtClean="0"/>
              <a:t>‹#›</a:t>
            </a:fld>
            <a:endParaRPr lang="en-GB"/>
          </a:p>
        </p:txBody>
      </p:sp>
    </p:spTree>
    <p:extLst>
      <p:ext uri="{BB962C8B-B14F-4D97-AF65-F5344CB8AC3E}">
        <p14:creationId xmlns:p14="http://schemas.microsoft.com/office/powerpoint/2010/main" val="4282893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20784-A01C-4026-AC25-DD6152C7564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CF518B-B3DA-4915-9F68-55A86A750A8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595DBAB-F4CA-4A22-87B3-88D9F9DE7FC5}"/>
              </a:ext>
            </a:extLst>
          </p:cNvPr>
          <p:cNvSpPr>
            <a:spLocks noGrp="1"/>
          </p:cNvSpPr>
          <p:nvPr>
            <p:ph type="dt" sz="half" idx="10"/>
          </p:nvPr>
        </p:nvSpPr>
        <p:spPr/>
        <p:txBody>
          <a:bodyPr/>
          <a:lstStyle/>
          <a:p>
            <a:fld id="{684DEA70-650E-4595-9B58-AAE983CB413D}" type="datetimeFigureOut">
              <a:rPr lang="en-GB" smtClean="0"/>
              <a:t>24/07/2024</a:t>
            </a:fld>
            <a:endParaRPr lang="en-GB"/>
          </a:p>
        </p:txBody>
      </p:sp>
      <p:sp>
        <p:nvSpPr>
          <p:cNvPr id="5" name="Footer Placeholder 4">
            <a:extLst>
              <a:ext uri="{FF2B5EF4-FFF2-40B4-BE49-F238E27FC236}">
                <a16:creationId xmlns:a16="http://schemas.microsoft.com/office/drawing/2014/main" id="{FAB4A789-22D7-49D7-AF59-D3356D7F04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0AEF0B-24A3-4C98-BF87-B8C7F0193C54}"/>
              </a:ext>
            </a:extLst>
          </p:cNvPr>
          <p:cNvSpPr>
            <a:spLocks noGrp="1"/>
          </p:cNvSpPr>
          <p:nvPr>
            <p:ph type="sldNum" sz="quarter" idx="12"/>
          </p:nvPr>
        </p:nvSpPr>
        <p:spPr/>
        <p:txBody>
          <a:bodyPr/>
          <a:lstStyle/>
          <a:p>
            <a:fld id="{49CBA468-C306-4116-8C8F-CF381CBA669C}" type="slidenum">
              <a:rPr lang="en-GB" smtClean="0"/>
              <a:t>‹#›</a:t>
            </a:fld>
            <a:endParaRPr lang="en-GB"/>
          </a:p>
        </p:txBody>
      </p:sp>
    </p:spTree>
    <p:extLst>
      <p:ext uri="{BB962C8B-B14F-4D97-AF65-F5344CB8AC3E}">
        <p14:creationId xmlns:p14="http://schemas.microsoft.com/office/powerpoint/2010/main" val="1836933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BC760-A1DA-48A8-9E99-48FD8C7752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28BC12A-0BE6-4359-8531-1C46D7830D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A8F0BB-2A81-46CC-B165-0A59AFFCF13C}"/>
              </a:ext>
            </a:extLst>
          </p:cNvPr>
          <p:cNvSpPr>
            <a:spLocks noGrp="1"/>
          </p:cNvSpPr>
          <p:nvPr>
            <p:ph type="dt" sz="half" idx="10"/>
          </p:nvPr>
        </p:nvSpPr>
        <p:spPr/>
        <p:txBody>
          <a:bodyPr/>
          <a:lstStyle/>
          <a:p>
            <a:fld id="{684DEA70-650E-4595-9B58-AAE983CB413D}" type="datetimeFigureOut">
              <a:rPr lang="en-GB" smtClean="0"/>
              <a:t>24/07/2024</a:t>
            </a:fld>
            <a:endParaRPr lang="en-GB"/>
          </a:p>
        </p:txBody>
      </p:sp>
      <p:sp>
        <p:nvSpPr>
          <p:cNvPr id="5" name="Footer Placeholder 4">
            <a:extLst>
              <a:ext uri="{FF2B5EF4-FFF2-40B4-BE49-F238E27FC236}">
                <a16:creationId xmlns:a16="http://schemas.microsoft.com/office/drawing/2014/main" id="{C1A7FDF9-6365-4321-A764-6D4FFD873C4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D60DA72-B4FC-4BB1-9750-25E7B851AA43}"/>
              </a:ext>
            </a:extLst>
          </p:cNvPr>
          <p:cNvSpPr>
            <a:spLocks noGrp="1"/>
          </p:cNvSpPr>
          <p:nvPr>
            <p:ph type="sldNum" sz="quarter" idx="12"/>
          </p:nvPr>
        </p:nvSpPr>
        <p:spPr/>
        <p:txBody>
          <a:bodyPr/>
          <a:lstStyle/>
          <a:p>
            <a:fld id="{49CBA468-C306-4116-8C8F-CF381CBA669C}" type="slidenum">
              <a:rPr lang="en-GB" smtClean="0"/>
              <a:t>‹#›</a:t>
            </a:fld>
            <a:endParaRPr lang="en-GB"/>
          </a:p>
        </p:txBody>
      </p:sp>
    </p:spTree>
    <p:extLst>
      <p:ext uri="{BB962C8B-B14F-4D97-AF65-F5344CB8AC3E}">
        <p14:creationId xmlns:p14="http://schemas.microsoft.com/office/powerpoint/2010/main" val="1343373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35D1A-6C6C-4CCE-9B5E-376E03A3D8D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41B3180-7995-44E0-83A0-F672086F10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B1AB004-DB93-4910-8098-6510E333FB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B73DFDC-ED7A-4177-BD05-F201C89AEC91}"/>
              </a:ext>
            </a:extLst>
          </p:cNvPr>
          <p:cNvSpPr>
            <a:spLocks noGrp="1"/>
          </p:cNvSpPr>
          <p:nvPr>
            <p:ph type="dt" sz="half" idx="10"/>
          </p:nvPr>
        </p:nvSpPr>
        <p:spPr/>
        <p:txBody>
          <a:bodyPr/>
          <a:lstStyle/>
          <a:p>
            <a:fld id="{684DEA70-650E-4595-9B58-AAE983CB413D}" type="datetimeFigureOut">
              <a:rPr lang="en-GB" smtClean="0"/>
              <a:t>24/07/2024</a:t>
            </a:fld>
            <a:endParaRPr lang="en-GB"/>
          </a:p>
        </p:txBody>
      </p:sp>
      <p:sp>
        <p:nvSpPr>
          <p:cNvPr id="6" name="Footer Placeholder 5">
            <a:extLst>
              <a:ext uri="{FF2B5EF4-FFF2-40B4-BE49-F238E27FC236}">
                <a16:creationId xmlns:a16="http://schemas.microsoft.com/office/drawing/2014/main" id="{1B9C28FE-25B6-4A9B-81BA-7618CAE42E6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1776EC1-A34E-4817-8780-6AAE3C425378}"/>
              </a:ext>
            </a:extLst>
          </p:cNvPr>
          <p:cNvSpPr>
            <a:spLocks noGrp="1"/>
          </p:cNvSpPr>
          <p:nvPr>
            <p:ph type="sldNum" sz="quarter" idx="12"/>
          </p:nvPr>
        </p:nvSpPr>
        <p:spPr/>
        <p:txBody>
          <a:bodyPr/>
          <a:lstStyle/>
          <a:p>
            <a:fld id="{49CBA468-C306-4116-8C8F-CF381CBA669C}" type="slidenum">
              <a:rPr lang="en-GB" smtClean="0"/>
              <a:t>‹#›</a:t>
            </a:fld>
            <a:endParaRPr lang="en-GB"/>
          </a:p>
        </p:txBody>
      </p:sp>
    </p:spTree>
    <p:extLst>
      <p:ext uri="{BB962C8B-B14F-4D97-AF65-F5344CB8AC3E}">
        <p14:creationId xmlns:p14="http://schemas.microsoft.com/office/powerpoint/2010/main" val="2115801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868A7-EAA9-4BA0-A02B-206C5A9EFF8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15BE88B-F5C5-44A7-B29F-9497121311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F74A5D2-21FB-4F0D-91F2-24E2E6D2F62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C37AD3A-983E-44A5-8069-4BD2F46267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79018E-49E8-4971-BD50-876E96F5704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E1697C7-F86C-4D65-ABF4-1384F752D4D7}"/>
              </a:ext>
            </a:extLst>
          </p:cNvPr>
          <p:cNvSpPr>
            <a:spLocks noGrp="1"/>
          </p:cNvSpPr>
          <p:nvPr>
            <p:ph type="dt" sz="half" idx="10"/>
          </p:nvPr>
        </p:nvSpPr>
        <p:spPr/>
        <p:txBody>
          <a:bodyPr/>
          <a:lstStyle/>
          <a:p>
            <a:fld id="{684DEA70-650E-4595-9B58-AAE983CB413D}" type="datetimeFigureOut">
              <a:rPr lang="en-GB" smtClean="0"/>
              <a:t>24/07/2024</a:t>
            </a:fld>
            <a:endParaRPr lang="en-GB"/>
          </a:p>
        </p:txBody>
      </p:sp>
      <p:sp>
        <p:nvSpPr>
          <p:cNvPr id="8" name="Footer Placeholder 7">
            <a:extLst>
              <a:ext uri="{FF2B5EF4-FFF2-40B4-BE49-F238E27FC236}">
                <a16:creationId xmlns:a16="http://schemas.microsoft.com/office/drawing/2014/main" id="{489D7DBE-16C4-47D1-8EB9-1C34940D6FF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8A6FD22-FEEA-493E-8FE0-56442BA5DC5F}"/>
              </a:ext>
            </a:extLst>
          </p:cNvPr>
          <p:cNvSpPr>
            <a:spLocks noGrp="1"/>
          </p:cNvSpPr>
          <p:nvPr>
            <p:ph type="sldNum" sz="quarter" idx="12"/>
          </p:nvPr>
        </p:nvSpPr>
        <p:spPr/>
        <p:txBody>
          <a:bodyPr/>
          <a:lstStyle/>
          <a:p>
            <a:fld id="{49CBA468-C306-4116-8C8F-CF381CBA669C}" type="slidenum">
              <a:rPr lang="en-GB" smtClean="0"/>
              <a:t>‹#›</a:t>
            </a:fld>
            <a:endParaRPr lang="en-GB"/>
          </a:p>
        </p:txBody>
      </p:sp>
    </p:spTree>
    <p:extLst>
      <p:ext uri="{BB962C8B-B14F-4D97-AF65-F5344CB8AC3E}">
        <p14:creationId xmlns:p14="http://schemas.microsoft.com/office/powerpoint/2010/main" val="3064351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C4C2C-343D-40DC-9D86-CF91B04549B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F7DAE37-4ACB-4F77-AA02-D9B70A80048C}"/>
              </a:ext>
            </a:extLst>
          </p:cNvPr>
          <p:cNvSpPr>
            <a:spLocks noGrp="1"/>
          </p:cNvSpPr>
          <p:nvPr>
            <p:ph type="dt" sz="half" idx="10"/>
          </p:nvPr>
        </p:nvSpPr>
        <p:spPr/>
        <p:txBody>
          <a:bodyPr/>
          <a:lstStyle/>
          <a:p>
            <a:fld id="{684DEA70-650E-4595-9B58-AAE983CB413D}" type="datetimeFigureOut">
              <a:rPr lang="en-GB" smtClean="0"/>
              <a:t>24/07/2024</a:t>
            </a:fld>
            <a:endParaRPr lang="en-GB"/>
          </a:p>
        </p:txBody>
      </p:sp>
      <p:sp>
        <p:nvSpPr>
          <p:cNvPr id="4" name="Footer Placeholder 3">
            <a:extLst>
              <a:ext uri="{FF2B5EF4-FFF2-40B4-BE49-F238E27FC236}">
                <a16:creationId xmlns:a16="http://schemas.microsoft.com/office/drawing/2014/main" id="{05F4268A-7751-47B4-B8BA-2D27B423AE1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A2D6B91-E3A3-4903-B790-76AA87B17D1E}"/>
              </a:ext>
            </a:extLst>
          </p:cNvPr>
          <p:cNvSpPr>
            <a:spLocks noGrp="1"/>
          </p:cNvSpPr>
          <p:nvPr>
            <p:ph type="sldNum" sz="quarter" idx="12"/>
          </p:nvPr>
        </p:nvSpPr>
        <p:spPr/>
        <p:txBody>
          <a:bodyPr/>
          <a:lstStyle/>
          <a:p>
            <a:fld id="{49CBA468-C306-4116-8C8F-CF381CBA669C}" type="slidenum">
              <a:rPr lang="en-GB" smtClean="0"/>
              <a:t>‹#›</a:t>
            </a:fld>
            <a:endParaRPr lang="en-GB"/>
          </a:p>
        </p:txBody>
      </p:sp>
    </p:spTree>
    <p:extLst>
      <p:ext uri="{BB962C8B-B14F-4D97-AF65-F5344CB8AC3E}">
        <p14:creationId xmlns:p14="http://schemas.microsoft.com/office/powerpoint/2010/main" val="863682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804A47-E043-4CB6-B798-B4FBDC74C4C3}"/>
              </a:ext>
            </a:extLst>
          </p:cNvPr>
          <p:cNvSpPr>
            <a:spLocks noGrp="1"/>
          </p:cNvSpPr>
          <p:nvPr>
            <p:ph type="dt" sz="half" idx="10"/>
          </p:nvPr>
        </p:nvSpPr>
        <p:spPr/>
        <p:txBody>
          <a:bodyPr/>
          <a:lstStyle/>
          <a:p>
            <a:fld id="{684DEA70-650E-4595-9B58-AAE983CB413D}" type="datetimeFigureOut">
              <a:rPr lang="en-GB" smtClean="0"/>
              <a:t>24/07/2024</a:t>
            </a:fld>
            <a:endParaRPr lang="en-GB"/>
          </a:p>
        </p:txBody>
      </p:sp>
      <p:sp>
        <p:nvSpPr>
          <p:cNvPr id="3" name="Footer Placeholder 2">
            <a:extLst>
              <a:ext uri="{FF2B5EF4-FFF2-40B4-BE49-F238E27FC236}">
                <a16:creationId xmlns:a16="http://schemas.microsoft.com/office/drawing/2014/main" id="{054ABB99-FEE7-41DA-BBCC-E55ECB23A73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8A4FE8C-C73F-4D67-BFDB-BB1B06F6F8A2}"/>
              </a:ext>
            </a:extLst>
          </p:cNvPr>
          <p:cNvSpPr>
            <a:spLocks noGrp="1"/>
          </p:cNvSpPr>
          <p:nvPr>
            <p:ph type="sldNum" sz="quarter" idx="12"/>
          </p:nvPr>
        </p:nvSpPr>
        <p:spPr/>
        <p:txBody>
          <a:bodyPr/>
          <a:lstStyle/>
          <a:p>
            <a:fld id="{49CBA468-C306-4116-8C8F-CF381CBA669C}" type="slidenum">
              <a:rPr lang="en-GB" smtClean="0"/>
              <a:t>‹#›</a:t>
            </a:fld>
            <a:endParaRPr lang="en-GB"/>
          </a:p>
        </p:txBody>
      </p:sp>
    </p:spTree>
    <p:extLst>
      <p:ext uri="{BB962C8B-B14F-4D97-AF65-F5344CB8AC3E}">
        <p14:creationId xmlns:p14="http://schemas.microsoft.com/office/powerpoint/2010/main" val="1871154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B4B5B-F78C-4314-BB52-E7CDEEF948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D2FD70E-D9E3-4ED3-A02D-8D52691D56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6149DD5-08E1-4C2C-8DF6-8F8A69B27B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148E0E-1D83-4D86-A9B6-DB2C527BD39B}"/>
              </a:ext>
            </a:extLst>
          </p:cNvPr>
          <p:cNvSpPr>
            <a:spLocks noGrp="1"/>
          </p:cNvSpPr>
          <p:nvPr>
            <p:ph type="dt" sz="half" idx="10"/>
          </p:nvPr>
        </p:nvSpPr>
        <p:spPr/>
        <p:txBody>
          <a:bodyPr/>
          <a:lstStyle/>
          <a:p>
            <a:fld id="{684DEA70-650E-4595-9B58-AAE983CB413D}" type="datetimeFigureOut">
              <a:rPr lang="en-GB" smtClean="0"/>
              <a:t>24/07/2024</a:t>
            </a:fld>
            <a:endParaRPr lang="en-GB"/>
          </a:p>
        </p:txBody>
      </p:sp>
      <p:sp>
        <p:nvSpPr>
          <p:cNvPr id="6" name="Footer Placeholder 5">
            <a:extLst>
              <a:ext uri="{FF2B5EF4-FFF2-40B4-BE49-F238E27FC236}">
                <a16:creationId xmlns:a16="http://schemas.microsoft.com/office/drawing/2014/main" id="{09069D43-9B2D-4325-9777-DFC956EC8A4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52C80FB-4286-42C9-9777-E6CE710D3720}"/>
              </a:ext>
            </a:extLst>
          </p:cNvPr>
          <p:cNvSpPr>
            <a:spLocks noGrp="1"/>
          </p:cNvSpPr>
          <p:nvPr>
            <p:ph type="sldNum" sz="quarter" idx="12"/>
          </p:nvPr>
        </p:nvSpPr>
        <p:spPr/>
        <p:txBody>
          <a:bodyPr/>
          <a:lstStyle/>
          <a:p>
            <a:fld id="{49CBA468-C306-4116-8C8F-CF381CBA669C}" type="slidenum">
              <a:rPr lang="en-GB" smtClean="0"/>
              <a:t>‹#›</a:t>
            </a:fld>
            <a:endParaRPr lang="en-GB"/>
          </a:p>
        </p:txBody>
      </p:sp>
    </p:spTree>
    <p:extLst>
      <p:ext uri="{BB962C8B-B14F-4D97-AF65-F5344CB8AC3E}">
        <p14:creationId xmlns:p14="http://schemas.microsoft.com/office/powerpoint/2010/main" val="3767627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81EC0-0107-4747-A488-F7B960AB21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9F8FCFB-64A1-40AC-B66B-07747040FA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2851F6B-7B30-4ADE-BC74-74B94AF2BB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626758-009D-4573-83A8-DFEFAB9A2ED8}"/>
              </a:ext>
            </a:extLst>
          </p:cNvPr>
          <p:cNvSpPr>
            <a:spLocks noGrp="1"/>
          </p:cNvSpPr>
          <p:nvPr>
            <p:ph type="dt" sz="half" idx="10"/>
          </p:nvPr>
        </p:nvSpPr>
        <p:spPr/>
        <p:txBody>
          <a:bodyPr/>
          <a:lstStyle/>
          <a:p>
            <a:fld id="{684DEA70-650E-4595-9B58-AAE983CB413D}" type="datetimeFigureOut">
              <a:rPr lang="en-GB" smtClean="0"/>
              <a:t>24/07/2024</a:t>
            </a:fld>
            <a:endParaRPr lang="en-GB"/>
          </a:p>
        </p:txBody>
      </p:sp>
      <p:sp>
        <p:nvSpPr>
          <p:cNvPr id="6" name="Footer Placeholder 5">
            <a:extLst>
              <a:ext uri="{FF2B5EF4-FFF2-40B4-BE49-F238E27FC236}">
                <a16:creationId xmlns:a16="http://schemas.microsoft.com/office/drawing/2014/main" id="{3205AE8E-A2A4-4310-A09C-2B61CD32B94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BD67528-E239-4FF3-A71E-99CD395D5FD0}"/>
              </a:ext>
            </a:extLst>
          </p:cNvPr>
          <p:cNvSpPr>
            <a:spLocks noGrp="1"/>
          </p:cNvSpPr>
          <p:nvPr>
            <p:ph type="sldNum" sz="quarter" idx="12"/>
          </p:nvPr>
        </p:nvSpPr>
        <p:spPr/>
        <p:txBody>
          <a:bodyPr/>
          <a:lstStyle/>
          <a:p>
            <a:fld id="{49CBA468-C306-4116-8C8F-CF381CBA669C}" type="slidenum">
              <a:rPr lang="en-GB" smtClean="0"/>
              <a:t>‹#›</a:t>
            </a:fld>
            <a:endParaRPr lang="en-GB"/>
          </a:p>
        </p:txBody>
      </p:sp>
    </p:spTree>
    <p:extLst>
      <p:ext uri="{BB962C8B-B14F-4D97-AF65-F5344CB8AC3E}">
        <p14:creationId xmlns:p14="http://schemas.microsoft.com/office/powerpoint/2010/main" val="2645517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5D4C29-7E0E-46B4-9189-6AB4CDA04A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2EC6D0F-4D29-4D83-8D6F-051048756A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9834CF-BF50-4D46-8EFA-E1855CC6BF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4DEA70-650E-4595-9B58-AAE983CB413D}" type="datetimeFigureOut">
              <a:rPr lang="en-GB" smtClean="0"/>
              <a:t>24/07/2024</a:t>
            </a:fld>
            <a:endParaRPr lang="en-GB"/>
          </a:p>
        </p:txBody>
      </p:sp>
      <p:sp>
        <p:nvSpPr>
          <p:cNvPr id="5" name="Footer Placeholder 4">
            <a:extLst>
              <a:ext uri="{FF2B5EF4-FFF2-40B4-BE49-F238E27FC236}">
                <a16:creationId xmlns:a16="http://schemas.microsoft.com/office/drawing/2014/main" id="{527910D5-610A-4DB6-9AA6-3F5EC31EC4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67A81B6-28CB-4370-927F-A77B02F4E0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CBA468-C306-4116-8C8F-CF381CBA669C}" type="slidenum">
              <a:rPr lang="en-GB" smtClean="0"/>
              <a:t>‹#›</a:t>
            </a:fld>
            <a:endParaRPr lang="en-GB"/>
          </a:p>
        </p:txBody>
      </p:sp>
      <p:sp>
        <p:nvSpPr>
          <p:cNvPr id="9" name="TextBox 8">
            <a:extLst>
              <a:ext uri="{FF2B5EF4-FFF2-40B4-BE49-F238E27FC236}">
                <a16:creationId xmlns:a16="http://schemas.microsoft.com/office/drawing/2014/main" id="{5F192F7C-FFDC-6BAF-FE2D-37CACA209422}"/>
              </a:ext>
            </a:extLst>
          </p:cNvPr>
          <p:cNvSpPr txBox="1"/>
          <p:nvPr userDrawn="1">
            <p:extLst>
              <p:ext uri="{1162E1C5-73C7-4A58-AE30-91384D911F3F}">
                <p184:classification xmlns:p184="http://schemas.microsoft.com/office/powerpoint/2018/4/main" val="hdr"/>
              </p:ext>
            </p:extLst>
          </p:nvPr>
        </p:nvSpPr>
        <p:spPr>
          <a:xfrm>
            <a:off x="5775325" y="63500"/>
            <a:ext cx="681038" cy="213360"/>
          </a:xfrm>
          <a:prstGeom prst="rect">
            <a:avLst/>
          </a:prstGeom>
        </p:spPr>
        <p:txBody>
          <a:bodyPr horzOverflow="overflow" lIns="0" tIns="0" rIns="0" bIns="0">
            <a:spAutoFit/>
          </a:bodyPr>
          <a:lstStyle/>
          <a:p>
            <a:pPr algn="l"/>
            <a:r>
              <a:rPr lang="en-GB" sz="1400">
                <a:solidFill>
                  <a:srgbClr val="000000"/>
                </a:solidFill>
                <a:latin typeface="Calibri" panose="020F0502020204030204" pitchFamily="34" charset="0"/>
                <a:cs typeface="Calibri" panose="020F0502020204030204" pitchFamily="34" charset="0"/>
              </a:rPr>
              <a:t>OFFICIAL</a:t>
            </a:r>
          </a:p>
        </p:txBody>
      </p:sp>
      <p:sp>
        <p:nvSpPr>
          <p:cNvPr id="10" name="TextBox 9">
            <a:extLst>
              <a:ext uri="{FF2B5EF4-FFF2-40B4-BE49-F238E27FC236}">
                <a16:creationId xmlns:a16="http://schemas.microsoft.com/office/drawing/2014/main" id="{956E4B74-4149-8990-4DA1-285443D30466}"/>
              </a:ext>
            </a:extLst>
          </p:cNvPr>
          <p:cNvSpPr txBox="1"/>
          <p:nvPr userDrawn="1">
            <p:extLst>
              <p:ext uri="{1162E1C5-73C7-4A58-AE30-91384D911F3F}">
                <p184:classification xmlns:p184="http://schemas.microsoft.com/office/powerpoint/2018/4/main" val="ftr"/>
              </p:ext>
            </p:extLst>
          </p:nvPr>
        </p:nvSpPr>
        <p:spPr>
          <a:xfrm>
            <a:off x="5775325" y="6581140"/>
            <a:ext cx="681038" cy="213360"/>
          </a:xfrm>
          <a:prstGeom prst="rect">
            <a:avLst/>
          </a:prstGeom>
        </p:spPr>
        <p:txBody>
          <a:bodyPr horzOverflow="overflow" lIns="0" tIns="0" rIns="0" bIns="0">
            <a:spAutoFit/>
          </a:bodyPr>
          <a:lstStyle/>
          <a:p>
            <a:pPr algn="l"/>
            <a:r>
              <a:rPr lang="en-GB" sz="1400">
                <a:solidFill>
                  <a:srgbClr val="000000"/>
                </a:solidFill>
                <a:latin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3099927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yortender.eu-supply.com/login.asp?B=YORTENDER"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yortender.eu-supply.com/login.asp?B=YORTENDER"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8386171-E87D-46AB-8718-4CE2A88748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26">
            <a:extLst>
              <a:ext uri="{FF2B5EF4-FFF2-40B4-BE49-F238E27FC236}">
                <a16:creationId xmlns:a16="http://schemas.microsoft.com/office/drawing/2014/main" id="{207CB456-8849-413C-8210-B663779A32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513936D-D1EB-4E42-A97F-942BA1F3DF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41ACE6-7942-4E76-8029-99FD52D8FB5D}"/>
              </a:ext>
            </a:extLst>
          </p:cNvPr>
          <p:cNvSpPr>
            <a:spLocks noGrp="1"/>
          </p:cNvSpPr>
          <p:nvPr>
            <p:ph type="ctrTitle"/>
          </p:nvPr>
        </p:nvSpPr>
        <p:spPr>
          <a:xfrm>
            <a:off x="1524000" y="1376363"/>
            <a:ext cx="9144000" cy="2521594"/>
          </a:xfrm>
        </p:spPr>
        <p:txBody>
          <a:bodyPr>
            <a:normAutofit fontScale="90000"/>
          </a:bodyPr>
          <a:lstStyle/>
          <a:p>
            <a:r>
              <a:rPr lang="en-GB" dirty="0"/>
              <a:t>Supplier Guidance on how to apply entry onto the Pseudo DPS</a:t>
            </a:r>
          </a:p>
        </p:txBody>
      </p:sp>
      <p:cxnSp>
        <p:nvCxnSpPr>
          <p:cNvPr id="13" name="Straight Connector 12">
            <a:extLst>
              <a:ext uri="{FF2B5EF4-FFF2-40B4-BE49-F238E27FC236}">
                <a16:creationId xmlns:a16="http://schemas.microsoft.com/office/drawing/2014/main" id="{AFA75EE9-0DE4-4982-A870-290AD61EAA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52800" y="4479276"/>
            <a:ext cx="54864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710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EAD61-B1E3-4B3F-AC52-2A41D27368F6}"/>
              </a:ext>
            </a:extLst>
          </p:cNvPr>
          <p:cNvSpPr>
            <a:spLocks noGrp="1"/>
          </p:cNvSpPr>
          <p:nvPr>
            <p:ph type="title"/>
          </p:nvPr>
        </p:nvSpPr>
        <p:spPr>
          <a:xfrm>
            <a:off x="648929" y="629266"/>
            <a:ext cx="3505495" cy="1622321"/>
          </a:xfrm>
        </p:spPr>
        <p:txBody>
          <a:bodyPr>
            <a:normAutofit/>
          </a:bodyPr>
          <a:lstStyle/>
          <a:p>
            <a:r>
              <a:rPr lang="en-GB" sz="3700" dirty="0"/>
              <a:t>Step 9. DPS Home Page / Bid Pack</a:t>
            </a:r>
          </a:p>
        </p:txBody>
      </p:sp>
      <p:sp>
        <p:nvSpPr>
          <p:cNvPr id="3" name="Content Placeholder 2">
            <a:extLst>
              <a:ext uri="{FF2B5EF4-FFF2-40B4-BE49-F238E27FC236}">
                <a16:creationId xmlns:a16="http://schemas.microsoft.com/office/drawing/2014/main" id="{135C1EDE-4054-438B-82A5-15D42E2D934C}"/>
              </a:ext>
            </a:extLst>
          </p:cNvPr>
          <p:cNvSpPr>
            <a:spLocks noGrp="1"/>
          </p:cNvSpPr>
          <p:nvPr>
            <p:ph idx="1"/>
          </p:nvPr>
        </p:nvSpPr>
        <p:spPr>
          <a:xfrm>
            <a:off x="648931" y="2438400"/>
            <a:ext cx="3505494" cy="3785419"/>
          </a:xfrm>
        </p:spPr>
        <p:txBody>
          <a:bodyPr>
            <a:normAutofit lnSpcReduction="10000"/>
          </a:bodyPr>
          <a:lstStyle/>
          <a:p>
            <a:r>
              <a:rPr lang="en-GB" sz="2000" dirty="0"/>
              <a:t>When the bidder first accesses the DPS Homepage it is highly recommended to access the Bid Pack before answering the questions.</a:t>
            </a:r>
          </a:p>
          <a:p>
            <a:r>
              <a:rPr lang="en-GB" sz="2000" dirty="0"/>
              <a:t>To view the Bid Pack, the bidder must click on the “Access documents” link under “Quote/Tender”. This will pop out a new window with the documents listed.</a:t>
            </a:r>
          </a:p>
          <a:p>
            <a:r>
              <a:rPr lang="en-GB" sz="2000" dirty="0"/>
              <a:t>*Note For a General overview on the DPS homepage, please go to slide 17.</a:t>
            </a:r>
          </a:p>
          <a:p>
            <a:endParaRPr lang="en-GB" sz="2000" dirty="0"/>
          </a:p>
        </p:txBody>
      </p:sp>
      <p:sp>
        <p:nvSpPr>
          <p:cNvPr id="10" name="Rectangle 9">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7FBB5D2-538E-40FB-9251-D8D5BBCA15EF}"/>
              </a:ext>
            </a:extLst>
          </p:cNvPr>
          <p:cNvPicPr>
            <a:picLocks noChangeAspect="1"/>
          </p:cNvPicPr>
          <p:nvPr/>
        </p:nvPicPr>
        <p:blipFill rotWithShape="1">
          <a:blip r:embed="rId2"/>
          <a:srcRect t="11136"/>
          <a:stretch/>
        </p:blipFill>
        <p:spPr>
          <a:xfrm>
            <a:off x="5807282" y="925849"/>
            <a:ext cx="5197038" cy="5006301"/>
          </a:xfrm>
          <a:prstGeom prst="rect">
            <a:avLst/>
          </a:prstGeom>
          <a:effectLst/>
        </p:spPr>
      </p:pic>
      <p:sp>
        <p:nvSpPr>
          <p:cNvPr id="14" name="Oval 13">
            <a:extLst>
              <a:ext uri="{FF2B5EF4-FFF2-40B4-BE49-F238E27FC236}">
                <a16:creationId xmlns:a16="http://schemas.microsoft.com/office/drawing/2014/main" id="{202C1260-04FE-4013-B6FA-53DDDC909461}"/>
              </a:ext>
            </a:extLst>
          </p:cNvPr>
          <p:cNvSpPr/>
          <p:nvPr/>
        </p:nvSpPr>
        <p:spPr>
          <a:xfrm>
            <a:off x="6795872" y="4066161"/>
            <a:ext cx="986255" cy="1968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57603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EAD61-B1E3-4B3F-AC52-2A41D27368F6}"/>
              </a:ext>
            </a:extLst>
          </p:cNvPr>
          <p:cNvSpPr>
            <a:spLocks noGrp="1"/>
          </p:cNvSpPr>
          <p:nvPr>
            <p:ph type="title"/>
          </p:nvPr>
        </p:nvSpPr>
        <p:spPr>
          <a:xfrm>
            <a:off x="648929" y="629266"/>
            <a:ext cx="3505495" cy="1622321"/>
          </a:xfrm>
        </p:spPr>
        <p:txBody>
          <a:bodyPr>
            <a:normAutofit/>
          </a:bodyPr>
          <a:lstStyle/>
          <a:p>
            <a:r>
              <a:rPr lang="en-GB" sz="3700" dirty="0"/>
              <a:t>Step 10. Downloading documents</a:t>
            </a:r>
          </a:p>
        </p:txBody>
      </p:sp>
      <p:sp>
        <p:nvSpPr>
          <p:cNvPr id="3" name="Content Placeholder 2">
            <a:extLst>
              <a:ext uri="{FF2B5EF4-FFF2-40B4-BE49-F238E27FC236}">
                <a16:creationId xmlns:a16="http://schemas.microsoft.com/office/drawing/2014/main" id="{135C1EDE-4054-438B-82A5-15D42E2D934C}"/>
              </a:ext>
            </a:extLst>
          </p:cNvPr>
          <p:cNvSpPr>
            <a:spLocks noGrp="1"/>
          </p:cNvSpPr>
          <p:nvPr>
            <p:ph idx="1"/>
          </p:nvPr>
        </p:nvSpPr>
        <p:spPr>
          <a:xfrm>
            <a:off x="648931" y="2438400"/>
            <a:ext cx="3505494" cy="3785419"/>
          </a:xfrm>
        </p:spPr>
        <p:txBody>
          <a:bodyPr>
            <a:normAutofit/>
          </a:bodyPr>
          <a:lstStyle/>
          <a:p>
            <a:r>
              <a:rPr lang="en-GB" sz="2000" dirty="0"/>
              <a:t>To download the documents you can either:</a:t>
            </a:r>
          </a:p>
          <a:p>
            <a:r>
              <a:rPr lang="en-GB" sz="2000" dirty="0"/>
              <a:t>Click on the “Download all (ZIP)” button at the bottom of the window to bulk download all documents.</a:t>
            </a:r>
          </a:p>
          <a:p>
            <a:r>
              <a:rPr lang="en-GB" sz="2000" dirty="0"/>
              <a:t>Download each one-by-one by clicking on the document.</a:t>
            </a:r>
          </a:p>
        </p:txBody>
      </p:sp>
      <p:sp>
        <p:nvSpPr>
          <p:cNvPr id="16" name="Rectangle 15">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370F0DF-2BC9-42DD-A51D-234145B74A89}"/>
              </a:ext>
            </a:extLst>
          </p:cNvPr>
          <p:cNvPicPr>
            <a:picLocks noChangeAspect="1"/>
          </p:cNvPicPr>
          <p:nvPr/>
        </p:nvPicPr>
        <p:blipFill rotWithShape="1">
          <a:blip r:embed="rId2"/>
          <a:srcRect l="27535" t="16727" b="4332"/>
          <a:stretch/>
        </p:blipFill>
        <p:spPr>
          <a:xfrm>
            <a:off x="5405862" y="1165122"/>
            <a:ext cx="6019331" cy="4524509"/>
          </a:xfrm>
          <a:prstGeom prst="rect">
            <a:avLst/>
          </a:prstGeom>
          <a:effectLst/>
        </p:spPr>
      </p:pic>
      <p:sp>
        <p:nvSpPr>
          <p:cNvPr id="11" name="Oval 10">
            <a:extLst>
              <a:ext uri="{FF2B5EF4-FFF2-40B4-BE49-F238E27FC236}">
                <a16:creationId xmlns:a16="http://schemas.microsoft.com/office/drawing/2014/main" id="{4F8A03BD-E65D-420F-BEF7-F8B74727B78F}"/>
              </a:ext>
            </a:extLst>
          </p:cNvPr>
          <p:cNvSpPr/>
          <p:nvPr/>
        </p:nvSpPr>
        <p:spPr>
          <a:xfrm>
            <a:off x="9062417" y="5385874"/>
            <a:ext cx="1287813" cy="3037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147834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EAD61-B1E3-4B3F-AC52-2A41D27368F6}"/>
              </a:ext>
            </a:extLst>
          </p:cNvPr>
          <p:cNvSpPr>
            <a:spLocks noGrp="1"/>
          </p:cNvSpPr>
          <p:nvPr>
            <p:ph type="title"/>
          </p:nvPr>
        </p:nvSpPr>
        <p:spPr>
          <a:xfrm>
            <a:off x="648929" y="629266"/>
            <a:ext cx="3505495" cy="1809134"/>
          </a:xfrm>
        </p:spPr>
        <p:txBody>
          <a:bodyPr>
            <a:normAutofit/>
          </a:bodyPr>
          <a:lstStyle/>
          <a:p>
            <a:r>
              <a:rPr lang="en-GB" sz="2800" dirty="0"/>
              <a:t>Step 11. Accessing the Standard Selection Questionnaire</a:t>
            </a:r>
          </a:p>
        </p:txBody>
      </p:sp>
      <p:sp>
        <p:nvSpPr>
          <p:cNvPr id="3" name="Content Placeholder 2">
            <a:extLst>
              <a:ext uri="{FF2B5EF4-FFF2-40B4-BE49-F238E27FC236}">
                <a16:creationId xmlns:a16="http://schemas.microsoft.com/office/drawing/2014/main" id="{135C1EDE-4054-438B-82A5-15D42E2D934C}"/>
              </a:ext>
            </a:extLst>
          </p:cNvPr>
          <p:cNvSpPr>
            <a:spLocks noGrp="1"/>
          </p:cNvSpPr>
          <p:nvPr>
            <p:ph idx="1"/>
          </p:nvPr>
        </p:nvSpPr>
        <p:spPr>
          <a:xfrm>
            <a:off x="648931" y="2438400"/>
            <a:ext cx="3505494" cy="3785419"/>
          </a:xfrm>
        </p:spPr>
        <p:txBody>
          <a:bodyPr>
            <a:normAutofit/>
          </a:bodyPr>
          <a:lstStyle/>
          <a:p>
            <a:r>
              <a:rPr lang="en-GB" sz="2000" dirty="0"/>
              <a:t>It is advised to read the Bid Pack documents before answering the SSQ.</a:t>
            </a:r>
          </a:p>
          <a:p>
            <a:r>
              <a:rPr lang="en-GB" sz="2000" dirty="0"/>
              <a:t>To begin answering the questions on the SSQ you will need to click on the “Answer Questions” button as shown.</a:t>
            </a:r>
          </a:p>
        </p:txBody>
      </p:sp>
      <p:sp>
        <p:nvSpPr>
          <p:cNvPr id="10" name="Rectangle 9">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DC6BC5B-D2F1-4BAA-99B9-5CCD7108F1EC}"/>
              </a:ext>
            </a:extLst>
          </p:cNvPr>
          <p:cNvPicPr>
            <a:picLocks noChangeAspect="1"/>
          </p:cNvPicPr>
          <p:nvPr/>
        </p:nvPicPr>
        <p:blipFill rotWithShape="1">
          <a:blip r:embed="rId2"/>
          <a:srcRect t="10764"/>
          <a:stretch/>
        </p:blipFill>
        <p:spPr>
          <a:xfrm>
            <a:off x="5998777" y="1089596"/>
            <a:ext cx="4833501" cy="4675561"/>
          </a:xfrm>
          <a:prstGeom prst="rect">
            <a:avLst/>
          </a:prstGeom>
          <a:effectLst/>
        </p:spPr>
      </p:pic>
      <p:sp>
        <p:nvSpPr>
          <p:cNvPr id="13" name="Oval 12">
            <a:extLst>
              <a:ext uri="{FF2B5EF4-FFF2-40B4-BE49-F238E27FC236}">
                <a16:creationId xmlns:a16="http://schemas.microsoft.com/office/drawing/2014/main" id="{A690AA17-B25E-4E02-B56E-CD63DC7D074A}"/>
              </a:ext>
            </a:extLst>
          </p:cNvPr>
          <p:cNvSpPr/>
          <p:nvPr/>
        </p:nvSpPr>
        <p:spPr>
          <a:xfrm>
            <a:off x="7992374" y="4902739"/>
            <a:ext cx="986255" cy="1968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Arrow Connector 5">
            <a:extLst>
              <a:ext uri="{FF2B5EF4-FFF2-40B4-BE49-F238E27FC236}">
                <a16:creationId xmlns:a16="http://schemas.microsoft.com/office/drawing/2014/main" id="{1012ECE4-8D7F-6A23-243E-930EE41359BE}"/>
              </a:ext>
            </a:extLst>
          </p:cNvPr>
          <p:cNvCxnSpPr/>
          <p:nvPr/>
        </p:nvCxnSpPr>
        <p:spPr>
          <a:xfrm>
            <a:off x="3976382" y="4419601"/>
            <a:ext cx="4244829" cy="3956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03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EAD61-B1E3-4B3F-AC52-2A41D27368F6}"/>
              </a:ext>
            </a:extLst>
          </p:cNvPr>
          <p:cNvSpPr>
            <a:spLocks noGrp="1"/>
          </p:cNvSpPr>
          <p:nvPr>
            <p:ph type="title"/>
          </p:nvPr>
        </p:nvSpPr>
        <p:spPr>
          <a:xfrm>
            <a:off x="648929" y="629266"/>
            <a:ext cx="3505495" cy="1622321"/>
          </a:xfrm>
        </p:spPr>
        <p:txBody>
          <a:bodyPr>
            <a:normAutofit/>
          </a:bodyPr>
          <a:lstStyle/>
          <a:p>
            <a:r>
              <a:rPr lang="en-GB" sz="2800" dirty="0"/>
              <a:t>Step 12. Answering the Standard Selection Questionnaire</a:t>
            </a:r>
          </a:p>
        </p:txBody>
      </p:sp>
      <p:sp>
        <p:nvSpPr>
          <p:cNvPr id="3" name="Content Placeholder 2">
            <a:extLst>
              <a:ext uri="{FF2B5EF4-FFF2-40B4-BE49-F238E27FC236}">
                <a16:creationId xmlns:a16="http://schemas.microsoft.com/office/drawing/2014/main" id="{135C1EDE-4054-438B-82A5-15D42E2D934C}"/>
              </a:ext>
            </a:extLst>
          </p:cNvPr>
          <p:cNvSpPr>
            <a:spLocks noGrp="1"/>
          </p:cNvSpPr>
          <p:nvPr>
            <p:ph idx="1"/>
          </p:nvPr>
        </p:nvSpPr>
        <p:spPr>
          <a:xfrm>
            <a:off x="233255" y="2438400"/>
            <a:ext cx="3921170" cy="4273685"/>
          </a:xfrm>
        </p:spPr>
        <p:txBody>
          <a:bodyPr>
            <a:normAutofit fontScale="92500" lnSpcReduction="10000"/>
          </a:bodyPr>
          <a:lstStyle/>
          <a:p>
            <a:pPr marL="457200" indent="-457200">
              <a:buFont typeface="+mj-lt"/>
              <a:buAutoNum type="arabicPeriod"/>
            </a:pPr>
            <a:r>
              <a:rPr lang="en-GB" sz="2000" dirty="0"/>
              <a:t>Section name of SSQ</a:t>
            </a:r>
          </a:p>
          <a:p>
            <a:pPr marL="457200" indent="-457200">
              <a:buFont typeface="+mj-lt"/>
              <a:buAutoNum type="arabicPeriod"/>
            </a:pPr>
            <a:r>
              <a:rPr lang="en-GB" sz="2000" dirty="0"/>
              <a:t>Total questions to answer in blue and remaining questions to answer in red</a:t>
            </a:r>
          </a:p>
          <a:p>
            <a:pPr marL="457200" indent="-457200">
              <a:buFont typeface="+mj-lt"/>
              <a:buAutoNum type="arabicPeriod"/>
            </a:pPr>
            <a:r>
              <a:rPr lang="en-GB" sz="2000" dirty="0"/>
              <a:t>Press “Save and Next” to move onto a new section</a:t>
            </a:r>
          </a:p>
          <a:p>
            <a:pPr marL="457200" indent="-457200">
              <a:buFont typeface="+mj-lt"/>
              <a:buAutoNum type="arabicPeriod"/>
            </a:pPr>
            <a:r>
              <a:rPr lang="en-GB" sz="2000" dirty="0"/>
              <a:t>Question boxes to put your answers into</a:t>
            </a:r>
          </a:p>
          <a:p>
            <a:pPr marL="457200" indent="-457200">
              <a:buFont typeface="+mj-lt"/>
              <a:buAutoNum type="arabicPeriod"/>
            </a:pPr>
            <a:r>
              <a:rPr lang="en-GB" sz="2000" dirty="0"/>
              <a:t>Question number</a:t>
            </a:r>
          </a:p>
          <a:p>
            <a:pPr marL="0" indent="0">
              <a:buNone/>
            </a:pPr>
            <a:r>
              <a:rPr lang="en-GB" sz="2000" dirty="0"/>
              <a:t>If the bidder wishes to take a break during completing the SSQ, it is recommended to press the “Save” button and then “Exit” to ensure your progress is saved.</a:t>
            </a:r>
          </a:p>
        </p:txBody>
      </p:sp>
      <p:sp>
        <p:nvSpPr>
          <p:cNvPr id="11" name="Rectangle 10">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C41EAD8A-6F50-4465-935C-B12B811470A4}"/>
              </a:ext>
            </a:extLst>
          </p:cNvPr>
          <p:cNvPicPr>
            <a:picLocks noChangeAspect="1"/>
          </p:cNvPicPr>
          <p:nvPr/>
        </p:nvPicPr>
        <p:blipFill rotWithShape="1">
          <a:blip r:embed="rId2"/>
          <a:srcRect t="10922"/>
          <a:stretch/>
        </p:blipFill>
        <p:spPr>
          <a:xfrm>
            <a:off x="5775298" y="879524"/>
            <a:ext cx="5280460" cy="5095706"/>
          </a:xfrm>
          <a:prstGeom prst="rect">
            <a:avLst/>
          </a:prstGeom>
        </p:spPr>
      </p:pic>
      <p:sp>
        <p:nvSpPr>
          <p:cNvPr id="14" name="Oval 13">
            <a:extLst>
              <a:ext uri="{FF2B5EF4-FFF2-40B4-BE49-F238E27FC236}">
                <a16:creationId xmlns:a16="http://schemas.microsoft.com/office/drawing/2014/main" id="{BD9D6D47-41AC-4137-B291-56ED37A8C24A}"/>
              </a:ext>
            </a:extLst>
          </p:cNvPr>
          <p:cNvSpPr/>
          <p:nvPr/>
        </p:nvSpPr>
        <p:spPr>
          <a:xfrm>
            <a:off x="6591591" y="2509735"/>
            <a:ext cx="986255" cy="1968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F77EF173-E70A-44F6-A02C-73C0AA9858DE}"/>
              </a:ext>
            </a:extLst>
          </p:cNvPr>
          <p:cNvSpPr/>
          <p:nvPr/>
        </p:nvSpPr>
        <p:spPr>
          <a:xfrm>
            <a:off x="9098084" y="2509735"/>
            <a:ext cx="1359150" cy="3307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ED1602F2-F3CE-42CD-B5FE-D225474A36BE}"/>
              </a:ext>
            </a:extLst>
          </p:cNvPr>
          <p:cNvSpPr/>
          <p:nvPr/>
        </p:nvSpPr>
        <p:spPr>
          <a:xfrm>
            <a:off x="9668774" y="1909862"/>
            <a:ext cx="986255" cy="1968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CAA7A525-2987-42E2-A13A-7FFB68F03863}"/>
              </a:ext>
            </a:extLst>
          </p:cNvPr>
          <p:cNvSpPr/>
          <p:nvPr/>
        </p:nvSpPr>
        <p:spPr>
          <a:xfrm>
            <a:off x="6474859" y="3163789"/>
            <a:ext cx="986255" cy="1968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3C32BCD7-CEC2-4801-B980-075F76084B97}"/>
              </a:ext>
            </a:extLst>
          </p:cNvPr>
          <p:cNvSpPr txBox="1"/>
          <p:nvPr/>
        </p:nvSpPr>
        <p:spPr>
          <a:xfrm>
            <a:off x="9986803" y="1564326"/>
            <a:ext cx="350196" cy="369332"/>
          </a:xfrm>
          <a:prstGeom prst="rect">
            <a:avLst/>
          </a:prstGeom>
          <a:noFill/>
        </p:spPr>
        <p:txBody>
          <a:bodyPr wrap="square" rtlCol="0">
            <a:spAutoFit/>
          </a:bodyPr>
          <a:lstStyle/>
          <a:p>
            <a:r>
              <a:rPr lang="en-GB" dirty="0"/>
              <a:t>3</a:t>
            </a:r>
          </a:p>
        </p:txBody>
      </p:sp>
      <p:sp>
        <p:nvSpPr>
          <p:cNvPr id="19" name="TextBox 18">
            <a:extLst>
              <a:ext uri="{FF2B5EF4-FFF2-40B4-BE49-F238E27FC236}">
                <a16:creationId xmlns:a16="http://schemas.microsoft.com/office/drawing/2014/main" id="{FF668BAE-C6B4-42D5-84D8-DF4A6F04FB2B}"/>
              </a:ext>
            </a:extLst>
          </p:cNvPr>
          <p:cNvSpPr txBox="1"/>
          <p:nvPr/>
        </p:nvSpPr>
        <p:spPr>
          <a:xfrm>
            <a:off x="6299761" y="2408926"/>
            <a:ext cx="350196" cy="369332"/>
          </a:xfrm>
          <a:prstGeom prst="rect">
            <a:avLst/>
          </a:prstGeom>
          <a:noFill/>
        </p:spPr>
        <p:txBody>
          <a:bodyPr wrap="square" rtlCol="0">
            <a:spAutoFit/>
          </a:bodyPr>
          <a:lstStyle/>
          <a:p>
            <a:r>
              <a:rPr lang="en-GB" dirty="0"/>
              <a:t>1</a:t>
            </a:r>
          </a:p>
        </p:txBody>
      </p:sp>
      <p:sp>
        <p:nvSpPr>
          <p:cNvPr id="20" name="TextBox 19">
            <a:extLst>
              <a:ext uri="{FF2B5EF4-FFF2-40B4-BE49-F238E27FC236}">
                <a16:creationId xmlns:a16="http://schemas.microsoft.com/office/drawing/2014/main" id="{3E4460E1-B2DE-4B2B-9C1B-75654B4826D6}"/>
              </a:ext>
            </a:extLst>
          </p:cNvPr>
          <p:cNvSpPr txBox="1"/>
          <p:nvPr/>
        </p:nvSpPr>
        <p:spPr>
          <a:xfrm>
            <a:off x="8833800" y="2490440"/>
            <a:ext cx="350196" cy="369332"/>
          </a:xfrm>
          <a:prstGeom prst="rect">
            <a:avLst/>
          </a:prstGeom>
          <a:noFill/>
        </p:spPr>
        <p:txBody>
          <a:bodyPr wrap="square" rtlCol="0">
            <a:spAutoFit/>
          </a:bodyPr>
          <a:lstStyle/>
          <a:p>
            <a:r>
              <a:rPr lang="en-GB" dirty="0"/>
              <a:t>2</a:t>
            </a:r>
          </a:p>
        </p:txBody>
      </p:sp>
      <p:sp>
        <p:nvSpPr>
          <p:cNvPr id="21" name="TextBox 20">
            <a:extLst>
              <a:ext uri="{FF2B5EF4-FFF2-40B4-BE49-F238E27FC236}">
                <a16:creationId xmlns:a16="http://schemas.microsoft.com/office/drawing/2014/main" id="{7EB18AEB-E5AE-40AE-B210-576FDD598579}"/>
              </a:ext>
            </a:extLst>
          </p:cNvPr>
          <p:cNvSpPr txBox="1"/>
          <p:nvPr/>
        </p:nvSpPr>
        <p:spPr>
          <a:xfrm>
            <a:off x="6144119" y="3049467"/>
            <a:ext cx="350196" cy="369332"/>
          </a:xfrm>
          <a:prstGeom prst="rect">
            <a:avLst/>
          </a:prstGeom>
          <a:noFill/>
        </p:spPr>
        <p:txBody>
          <a:bodyPr wrap="square" rtlCol="0">
            <a:spAutoFit/>
          </a:bodyPr>
          <a:lstStyle/>
          <a:p>
            <a:r>
              <a:rPr lang="en-GB" dirty="0"/>
              <a:t>4</a:t>
            </a:r>
          </a:p>
        </p:txBody>
      </p:sp>
      <p:sp>
        <p:nvSpPr>
          <p:cNvPr id="22" name="Oval 21">
            <a:extLst>
              <a:ext uri="{FF2B5EF4-FFF2-40B4-BE49-F238E27FC236}">
                <a16:creationId xmlns:a16="http://schemas.microsoft.com/office/drawing/2014/main" id="{2572CFB3-44D9-4CCE-804C-3D740E66E080}"/>
              </a:ext>
            </a:extLst>
          </p:cNvPr>
          <p:cNvSpPr/>
          <p:nvPr/>
        </p:nvSpPr>
        <p:spPr>
          <a:xfrm>
            <a:off x="5894962" y="3987124"/>
            <a:ext cx="249157" cy="3205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2CC18C04-EF39-43E6-9207-2ED94A83D015}"/>
              </a:ext>
            </a:extLst>
          </p:cNvPr>
          <p:cNvSpPr txBox="1"/>
          <p:nvPr/>
        </p:nvSpPr>
        <p:spPr>
          <a:xfrm>
            <a:off x="5570187" y="3949204"/>
            <a:ext cx="350196" cy="369332"/>
          </a:xfrm>
          <a:prstGeom prst="rect">
            <a:avLst/>
          </a:prstGeom>
          <a:noFill/>
        </p:spPr>
        <p:txBody>
          <a:bodyPr wrap="square" rtlCol="0">
            <a:spAutoFit/>
          </a:bodyPr>
          <a:lstStyle/>
          <a:p>
            <a:r>
              <a:rPr lang="en-GB" dirty="0"/>
              <a:t>5</a:t>
            </a:r>
          </a:p>
        </p:txBody>
      </p:sp>
    </p:spTree>
    <p:extLst>
      <p:ext uri="{BB962C8B-B14F-4D97-AF65-F5344CB8AC3E}">
        <p14:creationId xmlns:p14="http://schemas.microsoft.com/office/powerpoint/2010/main" val="19983689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EAD61-B1E3-4B3F-AC52-2A41D27368F6}"/>
              </a:ext>
            </a:extLst>
          </p:cNvPr>
          <p:cNvSpPr>
            <a:spLocks noGrp="1"/>
          </p:cNvSpPr>
          <p:nvPr>
            <p:ph type="title"/>
          </p:nvPr>
        </p:nvSpPr>
        <p:spPr>
          <a:xfrm>
            <a:off x="648929" y="629266"/>
            <a:ext cx="3599251" cy="1622321"/>
          </a:xfrm>
        </p:spPr>
        <p:txBody>
          <a:bodyPr>
            <a:normAutofit/>
          </a:bodyPr>
          <a:lstStyle/>
          <a:p>
            <a:r>
              <a:rPr lang="en-GB" sz="3700" dirty="0"/>
              <a:t>Step 13. Category Selection</a:t>
            </a:r>
          </a:p>
        </p:txBody>
      </p:sp>
      <p:sp>
        <p:nvSpPr>
          <p:cNvPr id="3" name="Content Placeholder 2">
            <a:extLst>
              <a:ext uri="{FF2B5EF4-FFF2-40B4-BE49-F238E27FC236}">
                <a16:creationId xmlns:a16="http://schemas.microsoft.com/office/drawing/2014/main" id="{135C1EDE-4054-438B-82A5-15D42E2D934C}"/>
              </a:ext>
            </a:extLst>
          </p:cNvPr>
          <p:cNvSpPr>
            <a:spLocks noGrp="1"/>
          </p:cNvSpPr>
          <p:nvPr>
            <p:ph idx="1"/>
          </p:nvPr>
        </p:nvSpPr>
        <p:spPr>
          <a:xfrm>
            <a:off x="648931" y="2438400"/>
            <a:ext cx="3505494" cy="3972128"/>
          </a:xfrm>
        </p:spPr>
        <p:txBody>
          <a:bodyPr>
            <a:normAutofit fontScale="92500" lnSpcReduction="10000"/>
          </a:bodyPr>
          <a:lstStyle/>
          <a:p>
            <a:r>
              <a:rPr lang="en-GB" sz="2000" dirty="0"/>
              <a:t>Once the bidder is happy their SSQ has been completed they can begin selecting the Categories they wish to apply for.</a:t>
            </a:r>
          </a:p>
          <a:p>
            <a:r>
              <a:rPr lang="en-GB" sz="2000" dirty="0"/>
              <a:t>The Categories are found below the SSQ questions.</a:t>
            </a:r>
          </a:p>
          <a:p>
            <a:r>
              <a:rPr lang="en-GB" sz="2000" dirty="0"/>
              <a:t>Each Category requires the bidder to click on the “Answer Questions” button underneath them. There will be additional questions which must be answered to apply onto the specified category. </a:t>
            </a:r>
          </a:p>
        </p:txBody>
      </p:sp>
      <p:sp>
        <p:nvSpPr>
          <p:cNvPr id="10" name="Rectangle 9">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551BE2D-6C8C-4929-9778-D4EC9FFC8C51}"/>
              </a:ext>
            </a:extLst>
          </p:cNvPr>
          <p:cNvPicPr>
            <a:picLocks noChangeAspect="1"/>
          </p:cNvPicPr>
          <p:nvPr/>
        </p:nvPicPr>
        <p:blipFill rotWithShape="1">
          <a:blip r:embed="rId2"/>
          <a:srcRect t="11348" b="46192"/>
          <a:stretch/>
        </p:blipFill>
        <p:spPr>
          <a:xfrm>
            <a:off x="5998777" y="807593"/>
            <a:ext cx="4833501" cy="2509539"/>
          </a:xfrm>
          <a:prstGeom prst="rect">
            <a:avLst/>
          </a:prstGeom>
          <a:effectLst/>
        </p:spPr>
      </p:pic>
      <p:pic>
        <p:nvPicPr>
          <p:cNvPr id="8" name="Picture 7">
            <a:extLst>
              <a:ext uri="{FF2B5EF4-FFF2-40B4-BE49-F238E27FC236}">
                <a16:creationId xmlns:a16="http://schemas.microsoft.com/office/drawing/2014/main" id="{FED91AF5-DC0B-407D-B461-D1C49E6B2A25}"/>
              </a:ext>
            </a:extLst>
          </p:cNvPr>
          <p:cNvPicPr>
            <a:picLocks noChangeAspect="1"/>
          </p:cNvPicPr>
          <p:nvPr/>
        </p:nvPicPr>
        <p:blipFill rotWithShape="1">
          <a:blip r:embed="rId3"/>
          <a:srcRect t="40142" b="24539"/>
          <a:stretch/>
        </p:blipFill>
        <p:spPr>
          <a:xfrm>
            <a:off x="5998777" y="3777610"/>
            <a:ext cx="4833501" cy="1849414"/>
          </a:xfrm>
          <a:prstGeom prst="rect">
            <a:avLst/>
          </a:prstGeom>
        </p:spPr>
      </p:pic>
    </p:spTree>
    <p:extLst>
      <p:ext uri="{BB962C8B-B14F-4D97-AF65-F5344CB8AC3E}">
        <p14:creationId xmlns:p14="http://schemas.microsoft.com/office/powerpoint/2010/main" val="27925658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EAD61-B1E3-4B3F-AC52-2A41D27368F6}"/>
              </a:ext>
            </a:extLst>
          </p:cNvPr>
          <p:cNvSpPr>
            <a:spLocks noGrp="1"/>
          </p:cNvSpPr>
          <p:nvPr>
            <p:ph type="title"/>
          </p:nvPr>
        </p:nvSpPr>
        <p:spPr>
          <a:xfrm>
            <a:off x="648929" y="629266"/>
            <a:ext cx="3505495" cy="1622321"/>
          </a:xfrm>
        </p:spPr>
        <p:txBody>
          <a:bodyPr>
            <a:normAutofit/>
          </a:bodyPr>
          <a:lstStyle/>
          <a:p>
            <a:r>
              <a:rPr lang="en-GB" sz="3700" dirty="0"/>
              <a:t>Step 14. Submitting the application</a:t>
            </a:r>
          </a:p>
        </p:txBody>
      </p:sp>
      <p:sp>
        <p:nvSpPr>
          <p:cNvPr id="3" name="Content Placeholder 2">
            <a:extLst>
              <a:ext uri="{FF2B5EF4-FFF2-40B4-BE49-F238E27FC236}">
                <a16:creationId xmlns:a16="http://schemas.microsoft.com/office/drawing/2014/main" id="{135C1EDE-4054-438B-82A5-15D42E2D934C}"/>
              </a:ext>
            </a:extLst>
          </p:cNvPr>
          <p:cNvSpPr>
            <a:spLocks noGrp="1"/>
          </p:cNvSpPr>
          <p:nvPr>
            <p:ph idx="1"/>
          </p:nvPr>
        </p:nvSpPr>
        <p:spPr>
          <a:xfrm>
            <a:off x="648931" y="2438400"/>
            <a:ext cx="3505494" cy="3785419"/>
          </a:xfrm>
        </p:spPr>
        <p:txBody>
          <a:bodyPr>
            <a:normAutofit lnSpcReduction="10000"/>
          </a:bodyPr>
          <a:lstStyle/>
          <a:p>
            <a:r>
              <a:rPr lang="en-GB" sz="2000" dirty="0"/>
              <a:t>When the bidder has filled out the Standard Selection Questionnaire, the Category questions the bidder is interested in and is ready to submit the application, they can do so by scrolling down to the bottom of the page and clicking on the “Submit Response” button. </a:t>
            </a:r>
          </a:p>
          <a:p>
            <a:r>
              <a:rPr lang="en-GB" sz="2000" dirty="0"/>
              <a:t>Once pressed, the bidder will need to log into their account to verify they want to submit their application.</a:t>
            </a:r>
          </a:p>
        </p:txBody>
      </p:sp>
      <p:sp>
        <p:nvSpPr>
          <p:cNvPr id="13" name="Rectangle 12">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5C52DE83-3DBE-4133-8EB3-E58CBB024008}"/>
              </a:ext>
            </a:extLst>
          </p:cNvPr>
          <p:cNvPicPr>
            <a:picLocks noChangeAspect="1"/>
          </p:cNvPicPr>
          <p:nvPr/>
        </p:nvPicPr>
        <p:blipFill>
          <a:blip r:embed="rId2"/>
          <a:stretch>
            <a:fillRect/>
          </a:stretch>
        </p:blipFill>
        <p:spPr>
          <a:xfrm>
            <a:off x="5600497" y="1068899"/>
            <a:ext cx="5630061" cy="743054"/>
          </a:xfrm>
          <a:prstGeom prst="rect">
            <a:avLst/>
          </a:prstGeom>
        </p:spPr>
      </p:pic>
      <p:pic>
        <p:nvPicPr>
          <p:cNvPr id="16" name="Picture 15">
            <a:extLst>
              <a:ext uri="{FF2B5EF4-FFF2-40B4-BE49-F238E27FC236}">
                <a16:creationId xmlns:a16="http://schemas.microsoft.com/office/drawing/2014/main" id="{DA2CBCDF-B936-4332-8B78-8DB96CDA40CF}"/>
              </a:ext>
            </a:extLst>
          </p:cNvPr>
          <p:cNvPicPr>
            <a:picLocks noChangeAspect="1"/>
          </p:cNvPicPr>
          <p:nvPr/>
        </p:nvPicPr>
        <p:blipFill>
          <a:blip r:embed="rId3"/>
          <a:stretch>
            <a:fillRect/>
          </a:stretch>
        </p:blipFill>
        <p:spPr>
          <a:xfrm>
            <a:off x="6331937" y="2130356"/>
            <a:ext cx="4167179" cy="3439741"/>
          </a:xfrm>
          <a:prstGeom prst="rect">
            <a:avLst/>
          </a:prstGeom>
        </p:spPr>
      </p:pic>
    </p:spTree>
    <p:extLst>
      <p:ext uri="{BB962C8B-B14F-4D97-AF65-F5344CB8AC3E}">
        <p14:creationId xmlns:p14="http://schemas.microsoft.com/office/powerpoint/2010/main" val="18432873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EAD61-B1E3-4B3F-AC52-2A41D27368F6}"/>
              </a:ext>
            </a:extLst>
          </p:cNvPr>
          <p:cNvSpPr>
            <a:spLocks noGrp="1"/>
          </p:cNvSpPr>
          <p:nvPr>
            <p:ph type="title"/>
          </p:nvPr>
        </p:nvSpPr>
        <p:spPr>
          <a:xfrm>
            <a:off x="648929" y="629266"/>
            <a:ext cx="3505495" cy="1622321"/>
          </a:xfrm>
        </p:spPr>
        <p:txBody>
          <a:bodyPr>
            <a:normAutofit/>
          </a:bodyPr>
          <a:lstStyle/>
          <a:p>
            <a:r>
              <a:rPr lang="en-GB" sz="3700" dirty="0"/>
              <a:t>Step 15. Application sent</a:t>
            </a:r>
          </a:p>
        </p:txBody>
      </p:sp>
      <p:sp>
        <p:nvSpPr>
          <p:cNvPr id="3" name="Content Placeholder 2">
            <a:extLst>
              <a:ext uri="{FF2B5EF4-FFF2-40B4-BE49-F238E27FC236}">
                <a16:creationId xmlns:a16="http://schemas.microsoft.com/office/drawing/2014/main" id="{135C1EDE-4054-438B-82A5-15D42E2D934C}"/>
              </a:ext>
            </a:extLst>
          </p:cNvPr>
          <p:cNvSpPr>
            <a:spLocks noGrp="1"/>
          </p:cNvSpPr>
          <p:nvPr>
            <p:ph idx="1"/>
          </p:nvPr>
        </p:nvSpPr>
        <p:spPr>
          <a:xfrm>
            <a:off x="648931" y="2438400"/>
            <a:ext cx="3505494" cy="3785419"/>
          </a:xfrm>
        </p:spPr>
        <p:txBody>
          <a:bodyPr>
            <a:normAutofit/>
          </a:bodyPr>
          <a:lstStyle/>
          <a:p>
            <a:r>
              <a:rPr lang="en-GB" sz="2000" dirty="0"/>
              <a:t>With the bidder pressing the “Send” button the application will then be sent to the Hull City Council to be assessed.</a:t>
            </a:r>
          </a:p>
          <a:p>
            <a:r>
              <a:rPr lang="en-GB" sz="2000" dirty="0"/>
              <a:t>To double check your application has been sent, on the DPS Homepage you can find </a:t>
            </a:r>
            <a:r>
              <a:rPr lang="en-GB" sz="2000"/>
              <a:t>the “</a:t>
            </a:r>
            <a:r>
              <a:rPr lang="en-GB" sz="2000" dirty="0"/>
              <a:t>Response Submitted” box should have changed to a green colour.</a:t>
            </a:r>
          </a:p>
        </p:txBody>
      </p:sp>
      <p:sp>
        <p:nvSpPr>
          <p:cNvPr id="10" name="Rectangle 9">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0D36015-B0BA-4598-9B4F-2D69367EA28A}"/>
              </a:ext>
            </a:extLst>
          </p:cNvPr>
          <p:cNvPicPr>
            <a:picLocks noChangeAspect="1"/>
          </p:cNvPicPr>
          <p:nvPr/>
        </p:nvPicPr>
        <p:blipFill rotWithShape="1">
          <a:blip r:embed="rId2"/>
          <a:srcRect b="42230"/>
          <a:stretch/>
        </p:blipFill>
        <p:spPr>
          <a:xfrm>
            <a:off x="5405862" y="944403"/>
            <a:ext cx="6019331" cy="2868840"/>
          </a:xfrm>
          <a:prstGeom prst="rect">
            <a:avLst/>
          </a:prstGeom>
          <a:effectLst/>
        </p:spPr>
      </p:pic>
      <p:pic>
        <p:nvPicPr>
          <p:cNvPr id="7" name="Picture 6">
            <a:extLst>
              <a:ext uri="{FF2B5EF4-FFF2-40B4-BE49-F238E27FC236}">
                <a16:creationId xmlns:a16="http://schemas.microsoft.com/office/drawing/2014/main" id="{B7C7E463-2BFD-4D4C-BE6C-D7D08AE78345}"/>
              </a:ext>
            </a:extLst>
          </p:cNvPr>
          <p:cNvPicPr>
            <a:picLocks noChangeAspect="1"/>
          </p:cNvPicPr>
          <p:nvPr/>
        </p:nvPicPr>
        <p:blipFill>
          <a:blip r:embed="rId3"/>
          <a:stretch>
            <a:fillRect/>
          </a:stretch>
        </p:blipFill>
        <p:spPr>
          <a:xfrm>
            <a:off x="5764740" y="4199862"/>
            <a:ext cx="5301574" cy="1854102"/>
          </a:xfrm>
          <a:prstGeom prst="rect">
            <a:avLst/>
          </a:prstGeom>
        </p:spPr>
      </p:pic>
    </p:spTree>
    <p:extLst>
      <p:ext uri="{BB962C8B-B14F-4D97-AF65-F5344CB8AC3E}">
        <p14:creationId xmlns:p14="http://schemas.microsoft.com/office/powerpoint/2010/main" val="13641136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EAD61-B1E3-4B3F-AC52-2A41D27368F6}"/>
              </a:ext>
            </a:extLst>
          </p:cNvPr>
          <p:cNvSpPr>
            <a:spLocks noGrp="1"/>
          </p:cNvSpPr>
          <p:nvPr>
            <p:ph type="title"/>
          </p:nvPr>
        </p:nvSpPr>
        <p:spPr>
          <a:xfrm>
            <a:off x="648929" y="629266"/>
            <a:ext cx="3505495" cy="1622321"/>
          </a:xfrm>
        </p:spPr>
        <p:txBody>
          <a:bodyPr>
            <a:normAutofit/>
          </a:bodyPr>
          <a:lstStyle/>
          <a:p>
            <a:r>
              <a:rPr lang="en-GB" sz="4100"/>
              <a:t>DPS Homepage Overview</a:t>
            </a:r>
          </a:p>
        </p:txBody>
      </p:sp>
      <p:sp>
        <p:nvSpPr>
          <p:cNvPr id="3" name="Content Placeholder 2">
            <a:extLst>
              <a:ext uri="{FF2B5EF4-FFF2-40B4-BE49-F238E27FC236}">
                <a16:creationId xmlns:a16="http://schemas.microsoft.com/office/drawing/2014/main" id="{135C1EDE-4054-438B-82A5-15D42E2D934C}"/>
              </a:ext>
            </a:extLst>
          </p:cNvPr>
          <p:cNvSpPr>
            <a:spLocks noGrp="1"/>
          </p:cNvSpPr>
          <p:nvPr>
            <p:ph idx="1"/>
          </p:nvPr>
        </p:nvSpPr>
        <p:spPr>
          <a:xfrm>
            <a:off x="648931" y="2438400"/>
            <a:ext cx="3505494" cy="3785419"/>
          </a:xfrm>
        </p:spPr>
        <p:txBody>
          <a:bodyPr>
            <a:normAutofit/>
          </a:bodyPr>
          <a:lstStyle/>
          <a:p>
            <a:pPr marL="457200" indent="-457200">
              <a:buFont typeface="+mj-lt"/>
              <a:buAutoNum type="arabicPeriod"/>
            </a:pPr>
            <a:r>
              <a:rPr lang="en-GB" sz="2000" dirty="0"/>
              <a:t>Notification to whether the bidders response has been submitted</a:t>
            </a:r>
          </a:p>
          <a:p>
            <a:pPr marL="457200" indent="-457200">
              <a:buFont typeface="+mj-lt"/>
              <a:buAutoNum type="arabicPeriod"/>
            </a:pPr>
            <a:r>
              <a:rPr lang="en-GB" sz="2000" dirty="0"/>
              <a:t>Time remaining on the DPS</a:t>
            </a:r>
          </a:p>
          <a:p>
            <a:pPr marL="457200" indent="-457200">
              <a:buFont typeface="+mj-lt"/>
              <a:buAutoNum type="arabicPeriod"/>
            </a:pPr>
            <a:r>
              <a:rPr lang="en-GB" sz="2000" dirty="0"/>
              <a:t>Access Bid Pack</a:t>
            </a:r>
          </a:p>
          <a:p>
            <a:pPr marL="457200" indent="-457200">
              <a:buFont typeface="+mj-lt"/>
              <a:buAutoNum type="arabicPeriod"/>
            </a:pPr>
            <a:r>
              <a:rPr lang="en-GB" sz="2000" dirty="0"/>
              <a:t>All dates of importance</a:t>
            </a:r>
          </a:p>
          <a:p>
            <a:pPr marL="457200" indent="-457200">
              <a:buFont typeface="+mj-lt"/>
              <a:buAutoNum type="arabicPeriod"/>
            </a:pPr>
            <a:r>
              <a:rPr lang="en-GB" sz="2000" dirty="0"/>
              <a:t>Standard Selection Questionnaire </a:t>
            </a:r>
          </a:p>
          <a:p>
            <a:pPr marL="457200" indent="-457200">
              <a:buFont typeface="+mj-lt"/>
              <a:buAutoNum type="arabicPeriod"/>
            </a:pPr>
            <a:r>
              <a:rPr lang="en-GB" sz="2000" dirty="0"/>
              <a:t>Progress completed on the SSQ</a:t>
            </a:r>
          </a:p>
        </p:txBody>
      </p:sp>
      <p:sp>
        <p:nvSpPr>
          <p:cNvPr id="10" name="Rectangle 9">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DC6BC5B-D2F1-4BAA-99B9-5CCD7108F1EC}"/>
              </a:ext>
            </a:extLst>
          </p:cNvPr>
          <p:cNvPicPr>
            <a:picLocks noChangeAspect="1"/>
          </p:cNvPicPr>
          <p:nvPr/>
        </p:nvPicPr>
        <p:blipFill rotWithShape="1">
          <a:blip r:embed="rId2"/>
          <a:srcRect t="10764"/>
          <a:stretch/>
        </p:blipFill>
        <p:spPr>
          <a:xfrm>
            <a:off x="5700428" y="819281"/>
            <a:ext cx="5416536" cy="5239568"/>
          </a:xfrm>
          <a:prstGeom prst="rect">
            <a:avLst/>
          </a:prstGeom>
          <a:effectLst/>
        </p:spPr>
      </p:pic>
      <p:sp>
        <p:nvSpPr>
          <p:cNvPr id="16" name="Oval 15">
            <a:extLst>
              <a:ext uri="{FF2B5EF4-FFF2-40B4-BE49-F238E27FC236}">
                <a16:creationId xmlns:a16="http://schemas.microsoft.com/office/drawing/2014/main" id="{99523C22-C3A3-4617-BD84-C74DD3C33635}"/>
              </a:ext>
            </a:extLst>
          </p:cNvPr>
          <p:cNvSpPr/>
          <p:nvPr/>
        </p:nvSpPr>
        <p:spPr>
          <a:xfrm>
            <a:off x="6747234" y="2850203"/>
            <a:ext cx="986255" cy="1968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4522CBC3-1277-44C3-8498-D7F5223DEBC8}"/>
              </a:ext>
            </a:extLst>
          </p:cNvPr>
          <p:cNvSpPr/>
          <p:nvPr/>
        </p:nvSpPr>
        <p:spPr>
          <a:xfrm>
            <a:off x="8020465" y="5120395"/>
            <a:ext cx="986255" cy="1968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46BC4853-F9C9-468F-9115-C9E244BEE23B}"/>
              </a:ext>
            </a:extLst>
          </p:cNvPr>
          <p:cNvSpPr/>
          <p:nvPr/>
        </p:nvSpPr>
        <p:spPr>
          <a:xfrm>
            <a:off x="9141156" y="4956711"/>
            <a:ext cx="1841372" cy="52422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CC77B0E8-A4E6-4FD4-9D93-CA56F3888C3A}"/>
              </a:ext>
            </a:extLst>
          </p:cNvPr>
          <p:cNvSpPr/>
          <p:nvPr/>
        </p:nvSpPr>
        <p:spPr>
          <a:xfrm>
            <a:off x="8773464" y="2251587"/>
            <a:ext cx="2343500" cy="200838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768DF62B-8141-462D-B03A-7039C7B89444}"/>
              </a:ext>
            </a:extLst>
          </p:cNvPr>
          <p:cNvSpPr/>
          <p:nvPr/>
        </p:nvSpPr>
        <p:spPr>
          <a:xfrm>
            <a:off x="8647628" y="1377067"/>
            <a:ext cx="1527504" cy="2289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3A5ED4DC-B0C5-4040-B640-28C8639BB54E}"/>
              </a:ext>
            </a:extLst>
          </p:cNvPr>
          <p:cNvSpPr/>
          <p:nvPr/>
        </p:nvSpPr>
        <p:spPr>
          <a:xfrm>
            <a:off x="8637901" y="807593"/>
            <a:ext cx="2198712" cy="4180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D6D1B8B7-8EAC-453F-A1A7-7697F2C5B4F8}"/>
              </a:ext>
            </a:extLst>
          </p:cNvPr>
          <p:cNvSpPr txBox="1"/>
          <p:nvPr/>
        </p:nvSpPr>
        <p:spPr>
          <a:xfrm>
            <a:off x="7065263" y="2475027"/>
            <a:ext cx="350196" cy="369332"/>
          </a:xfrm>
          <a:prstGeom prst="rect">
            <a:avLst/>
          </a:prstGeom>
          <a:noFill/>
        </p:spPr>
        <p:txBody>
          <a:bodyPr wrap="square" rtlCol="0">
            <a:spAutoFit/>
          </a:bodyPr>
          <a:lstStyle/>
          <a:p>
            <a:r>
              <a:rPr lang="en-GB" dirty="0"/>
              <a:t>3</a:t>
            </a:r>
          </a:p>
        </p:txBody>
      </p:sp>
      <p:sp>
        <p:nvSpPr>
          <p:cNvPr id="24" name="TextBox 23">
            <a:extLst>
              <a:ext uri="{FF2B5EF4-FFF2-40B4-BE49-F238E27FC236}">
                <a16:creationId xmlns:a16="http://schemas.microsoft.com/office/drawing/2014/main" id="{23D17CF4-4F00-49E4-9138-729F43982BA3}"/>
              </a:ext>
            </a:extLst>
          </p:cNvPr>
          <p:cNvSpPr txBox="1"/>
          <p:nvPr/>
        </p:nvSpPr>
        <p:spPr>
          <a:xfrm>
            <a:off x="8375236" y="4804309"/>
            <a:ext cx="350196" cy="369332"/>
          </a:xfrm>
          <a:prstGeom prst="rect">
            <a:avLst/>
          </a:prstGeom>
          <a:noFill/>
        </p:spPr>
        <p:txBody>
          <a:bodyPr wrap="square" rtlCol="0">
            <a:spAutoFit/>
          </a:bodyPr>
          <a:lstStyle/>
          <a:p>
            <a:r>
              <a:rPr lang="en-GB" dirty="0"/>
              <a:t>5</a:t>
            </a:r>
          </a:p>
        </p:txBody>
      </p:sp>
      <p:sp>
        <p:nvSpPr>
          <p:cNvPr id="25" name="TextBox 24">
            <a:extLst>
              <a:ext uri="{FF2B5EF4-FFF2-40B4-BE49-F238E27FC236}">
                <a16:creationId xmlns:a16="http://schemas.microsoft.com/office/drawing/2014/main" id="{20175FE6-0DE5-44D1-9F52-C6B9CB361ECB}"/>
              </a:ext>
            </a:extLst>
          </p:cNvPr>
          <p:cNvSpPr txBox="1"/>
          <p:nvPr/>
        </p:nvSpPr>
        <p:spPr>
          <a:xfrm>
            <a:off x="9886744" y="4633088"/>
            <a:ext cx="350196" cy="369332"/>
          </a:xfrm>
          <a:prstGeom prst="rect">
            <a:avLst/>
          </a:prstGeom>
          <a:noFill/>
        </p:spPr>
        <p:txBody>
          <a:bodyPr wrap="square" rtlCol="0">
            <a:spAutoFit/>
          </a:bodyPr>
          <a:lstStyle/>
          <a:p>
            <a:r>
              <a:rPr lang="en-GB" dirty="0"/>
              <a:t>6</a:t>
            </a:r>
          </a:p>
        </p:txBody>
      </p:sp>
      <p:sp>
        <p:nvSpPr>
          <p:cNvPr id="26" name="TextBox 25">
            <a:extLst>
              <a:ext uri="{FF2B5EF4-FFF2-40B4-BE49-F238E27FC236}">
                <a16:creationId xmlns:a16="http://schemas.microsoft.com/office/drawing/2014/main" id="{42CF6ED5-2FD3-4815-9379-915599427373}"/>
              </a:ext>
            </a:extLst>
          </p:cNvPr>
          <p:cNvSpPr txBox="1"/>
          <p:nvPr/>
        </p:nvSpPr>
        <p:spPr>
          <a:xfrm>
            <a:off x="8462803" y="3058045"/>
            <a:ext cx="350196" cy="369332"/>
          </a:xfrm>
          <a:prstGeom prst="rect">
            <a:avLst/>
          </a:prstGeom>
          <a:noFill/>
        </p:spPr>
        <p:txBody>
          <a:bodyPr wrap="square" rtlCol="0">
            <a:spAutoFit/>
          </a:bodyPr>
          <a:lstStyle/>
          <a:p>
            <a:r>
              <a:rPr lang="en-GB" dirty="0"/>
              <a:t>4</a:t>
            </a:r>
          </a:p>
        </p:txBody>
      </p:sp>
      <p:sp>
        <p:nvSpPr>
          <p:cNvPr id="27" name="TextBox 26">
            <a:extLst>
              <a:ext uri="{FF2B5EF4-FFF2-40B4-BE49-F238E27FC236}">
                <a16:creationId xmlns:a16="http://schemas.microsoft.com/office/drawing/2014/main" id="{B7C8FCB8-344E-4A68-8BF4-641A7349949A}"/>
              </a:ext>
            </a:extLst>
          </p:cNvPr>
          <p:cNvSpPr txBox="1"/>
          <p:nvPr/>
        </p:nvSpPr>
        <p:spPr>
          <a:xfrm>
            <a:off x="8338494" y="1321533"/>
            <a:ext cx="350196" cy="369332"/>
          </a:xfrm>
          <a:prstGeom prst="rect">
            <a:avLst/>
          </a:prstGeom>
          <a:noFill/>
        </p:spPr>
        <p:txBody>
          <a:bodyPr wrap="square" rtlCol="0">
            <a:spAutoFit/>
          </a:bodyPr>
          <a:lstStyle/>
          <a:p>
            <a:r>
              <a:rPr lang="en-GB" dirty="0"/>
              <a:t>2</a:t>
            </a:r>
          </a:p>
        </p:txBody>
      </p:sp>
      <p:sp>
        <p:nvSpPr>
          <p:cNvPr id="28" name="TextBox 27">
            <a:extLst>
              <a:ext uri="{FF2B5EF4-FFF2-40B4-BE49-F238E27FC236}">
                <a16:creationId xmlns:a16="http://schemas.microsoft.com/office/drawing/2014/main" id="{5470FDCC-DF06-475E-8D9B-DF5AACD6AAFB}"/>
              </a:ext>
            </a:extLst>
          </p:cNvPr>
          <p:cNvSpPr txBox="1"/>
          <p:nvPr/>
        </p:nvSpPr>
        <p:spPr>
          <a:xfrm>
            <a:off x="8338494" y="832291"/>
            <a:ext cx="350196" cy="369332"/>
          </a:xfrm>
          <a:prstGeom prst="rect">
            <a:avLst/>
          </a:prstGeom>
          <a:noFill/>
        </p:spPr>
        <p:txBody>
          <a:bodyPr wrap="square" rtlCol="0">
            <a:spAutoFit/>
          </a:bodyPr>
          <a:lstStyle/>
          <a:p>
            <a:r>
              <a:rPr lang="en-GB" dirty="0"/>
              <a:t>1</a:t>
            </a:r>
          </a:p>
        </p:txBody>
      </p:sp>
    </p:spTree>
    <p:extLst>
      <p:ext uri="{BB962C8B-B14F-4D97-AF65-F5344CB8AC3E}">
        <p14:creationId xmlns:p14="http://schemas.microsoft.com/office/powerpoint/2010/main" val="3553463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99A3A67F-F68B-F4B7-10F1-6655B7F2C7A4}"/>
              </a:ext>
            </a:extLst>
          </p:cNvPr>
          <p:cNvGraphicFramePr>
            <a:graphicFrameLocks noGrp="1"/>
          </p:cNvGraphicFramePr>
          <p:nvPr>
            <p:ph idx="1"/>
            <p:extLst>
              <p:ext uri="{D42A27DB-BD31-4B8C-83A1-F6EECF244321}">
                <p14:modId xmlns:p14="http://schemas.microsoft.com/office/powerpoint/2010/main" val="3908287195"/>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42878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4E2C1-B78E-4C7F-86BF-B0DB872FBB34}"/>
              </a:ext>
            </a:extLst>
          </p:cNvPr>
          <p:cNvSpPr>
            <a:spLocks noGrp="1"/>
          </p:cNvSpPr>
          <p:nvPr>
            <p:ph type="title"/>
          </p:nvPr>
        </p:nvSpPr>
        <p:spPr>
          <a:xfrm>
            <a:off x="648929" y="629266"/>
            <a:ext cx="3505495" cy="1622321"/>
          </a:xfrm>
        </p:spPr>
        <p:txBody>
          <a:bodyPr>
            <a:normAutofit/>
          </a:bodyPr>
          <a:lstStyle/>
          <a:p>
            <a:r>
              <a:rPr lang="en-GB" sz="3700"/>
              <a:t>Step 1. Register onto </a:t>
            </a:r>
            <a:r>
              <a:rPr lang="en-GB" sz="3700" err="1"/>
              <a:t>YORtender</a:t>
            </a:r>
            <a:r>
              <a:rPr lang="en-GB" sz="3700"/>
              <a:t> (Mercell)</a:t>
            </a:r>
          </a:p>
        </p:txBody>
      </p:sp>
      <p:sp>
        <p:nvSpPr>
          <p:cNvPr id="3" name="Content Placeholder 2">
            <a:extLst>
              <a:ext uri="{FF2B5EF4-FFF2-40B4-BE49-F238E27FC236}">
                <a16:creationId xmlns:a16="http://schemas.microsoft.com/office/drawing/2014/main" id="{53FBB5F5-880D-48D2-AA5D-A5CD453FEDAE}"/>
              </a:ext>
            </a:extLst>
          </p:cNvPr>
          <p:cNvSpPr>
            <a:spLocks noGrp="1"/>
          </p:cNvSpPr>
          <p:nvPr>
            <p:ph idx="1"/>
          </p:nvPr>
        </p:nvSpPr>
        <p:spPr>
          <a:xfrm>
            <a:off x="648931" y="2438400"/>
            <a:ext cx="3505494" cy="3785419"/>
          </a:xfrm>
        </p:spPr>
        <p:txBody>
          <a:bodyPr>
            <a:normAutofit/>
          </a:bodyPr>
          <a:lstStyle/>
          <a:p>
            <a:r>
              <a:rPr lang="en-GB" sz="2000" dirty="0">
                <a:effectLst/>
                <a:latin typeface="Arial" panose="020B0604020202020204" pitchFamily="34" charset="0"/>
                <a:ea typeface="Arial" panose="020B0604020202020204" pitchFamily="34" charset="0"/>
                <a:cs typeface="Times New Roman" panose="02020603050405020304" pitchFamily="18" charset="0"/>
              </a:rPr>
              <a:t>If the bidder is </a:t>
            </a:r>
            <a:r>
              <a:rPr lang="en-GB" sz="2000" b="1" u="sng" dirty="0">
                <a:effectLst/>
                <a:latin typeface="Arial" panose="020B0604020202020204" pitchFamily="34" charset="0"/>
                <a:ea typeface="Arial" panose="020B0604020202020204" pitchFamily="34" charset="0"/>
                <a:cs typeface="Times New Roman" panose="02020603050405020304" pitchFamily="18" charset="0"/>
              </a:rPr>
              <a:t>not </a:t>
            </a:r>
            <a:r>
              <a:rPr lang="en-GB" sz="2000" dirty="0">
                <a:effectLst/>
                <a:latin typeface="Arial" panose="020B0604020202020204" pitchFamily="34" charset="0"/>
                <a:ea typeface="Arial" panose="020B0604020202020204" pitchFamily="34" charset="0"/>
                <a:cs typeface="Times New Roman" panose="02020603050405020304" pitchFamily="18" charset="0"/>
              </a:rPr>
              <a:t>registered on the </a:t>
            </a:r>
            <a:r>
              <a:rPr lang="en-GB" sz="2000" dirty="0" err="1">
                <a:effectLst/>
                <a:latin typeface="Arial" panose="020B0604020202020204" pitchFamily="34" charset="0"/>
                <a:ea typeface="Arial" panose="020B0604020202020204" pitchFamily="34" charset="0"/>
                <a:cs typeface="Times New Roman" panose="02020603050405020304" pitchFamily="18" charset="0"/>
              </a:rPr>
              <a:t>YORtender</a:t>
            </a:r>
            <a:r>
              <a:rPr lang="en-GB" sz="2000" dirty="0">
                <a:effectLst/>
                <a:latin typeface="Arial" panose="020B0604020202020204" pitchFamily="34" charset="0"/>
                <a:ea typeface="Arial" panose="020B0604020202020204" pitchFamily="34" charset="0"/>
                <a:cs typeface="Times New Roman" panose="02020603050405020304" pitchFamily="18" charset="0"/>
              </a:rPr>
              <a:t> (Mercell) portal, they can register via the following link - </a:t>
            </a:r>
            <a:r>
              <a:rPr lang="en-GB" sz="2000" u="sng" dirty="0">
                <a:effectLst/>
                <a:latin typeface="Arial" panose="020B0604020202020204" pitchFamily="34" charset="0"/>
                <a:ea typeface="Arial" panose="020B0604020202020204" pitchFamily="34" charset="0"/>
                <a:cs typeface="Times New Roman" panose="02020603050405020304" pitchFamily="18" charset="0"/>
                <a:hlinkClick r:id="rId2"/>
              </a:rPr>
              <a:t>https://yortender.eu-supply.com/login.asp?B=YORTENDER</a:t>
            </a:r>
            <a:r>
              <a:rPr lang="en-GB" sz="2000" dirty="0">
                <a:effectLst/>
                <a:latin typeface="Arial" panose="020B0604020202020204" pitchFamily="34" charset="0"/>
                <a:ea typeface="Arial" panose="020B0604020202020204" pitchFamily="34" charset="0"/>
                <a:cs typeface="Times New Roman" panose="02020603050405020304" pitchFamily="18" charset="0"/>
              </a:rPr>
              <a:t>.</a:t>
            </a:r>
          </a:p>
          <a:p>
            <a:r>
              <a:rPr lang="en-GB" sz="2000" dirty="0"/>
              <a:t>To register click on the “New supplier registration” button on the webpage. </a:t>
            </a:r>
          </a:p>
        </p:txBody>
      </p:sp>
      <p:sp>
        <p:nvSpPr>
          <p:cNvPr id="10" name="Rectangle 9">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4681964-E1BE-4BA3-A7CA-13CD7A73EAB8}"/>
              </a:ext>
            </a:extLst>
          </p:cNvPr>
          <p:cNvPicPr>
            <a:picLocks noChangeAspect="1"/>
          </p:cNvPicPr>
          <p:nvPr/>
        </p:nvPicPr>
        <p:blipFill rotWithShape="1">
          <a:blip r:embed="rId3"/>
          <a:srcRect l="17176" t="10877" r="17050"/>
          <a:stretch/>
        </p:blipFill>
        <p:spPr>
          <a:xfrm>
            <a:off x="5237444" y="1091223"/>
            <a:ext cx="6356168" cy="4672308"/>
          </a:xfrm>
          <a:prstGeom prst="rect">
            <a:avLst/>
          </a:prstGeom>
          <a:effectLst/>
        </p:spPr>
      </p:pic>
      <p:sp>
        <p:nvSpPr>
          <p:cNvPr id="6" name="Oval 5">
            <a:extLst>
              <a:ext uri="{FF2B5EF4-FFF2-40B4-BE49-F238E27FC236}">
                <a16:creationId xmlns:a16="http://schemas.microsoft.com/office/drawing/2014/main" id="{D7B398DF-F0CA-4D84-8F37-99DBFA6B266D}"/>
              </a:ext>
            </a:extLst>
          </p:cNvPr>
          <p:cNvSpPr/>
          <p:nvPr/>
        </p:nvSpPr>
        <p:spPr>
          <a:xfrm>
            <a:off x="5710136" y="3258766"/>
            <a:ext cx="1235413" cy="27237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84371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4E2C1-B78E-4C7F-86BF-B0DB872FBB34}"/>
              </a:ext>
            </a:extLst>
          </p:cNvPr>
          <p:cNvSpPr>
            <a:spLocks noGrp="1"/>
          </p:cNvSpPr>
          <p:nvPr>
            <p:ph type="title"/>
          </p:nvPr>
        </p:nvSpPr>
        <p:spPr>
          <a:xfrm>
            <a:off x="648929" y="629266"/>
            <a:ext cx="3505495" cy="1622321"/>
          </a:xfrm>
        </p:spPr>
        <p:txBody>
          <a:bodyPr>
            <a:normAutofit/>
          </a:bodyPr>
          <a:lstStyle/>
          <a:p>
            <a:r>
              <a:rPr lang="en-GB" sz="3700" dirty="0"/>
              <a:t>Step 2. Registration Form</a:t>
            </a:r>
          </a:p>
        </p:txBody>
      </p:sp>
      <p:sp>
        <p:nvSpPr>
          <p:cNvPr id="3" name="Content Placeholder 2">
            <a:extLst>
              <a:ext uri="{FF2B5EF4-FFF2-40B4-BE49-F238E27FC236}">
                <a16:creationId xmlns:a16="http://schemas.microsoft.com/office/drawing/2014/main" id="{53FBB5F5-880D-48D2-AA5D-A5CD453FEDAE}"/>
              </a:ext>
            </a:extLst>
          </p:cNvPr>
          <p:cNvSpPr>
            <a:spLocks noGrp="1"/>
          </p:cNvSpPr>
          <p:nvPr>
            <p:ph idx="1"/>
          </p:nvPr>
        </p:nvSpPr>
        <p:spPr>
          <a:xfrm>
            <a:off x="648931" y="2438400"/>
            <a:ext cx="3505494" cy="1277923"/>
          </a:xfrm>
        </p:spPr>
        <p:txBody>
          <a:bodyPr>
            <a:normAutofit/>
          </a:bodyPr>
          <a:lstStyle/>
          <a:p>
            <a:r>
              <a:rPr lang="en-GB" sz="2000" dirty="0"/>
              <a:t>Complete the registration form with your organisations details to set up an account with </a:t>
            </a:r>
            <a:r>
              <a:rPr lang="en-GB" sz="2000" dirty="0" err="1"/>
              <a:t>YORtender</a:t>
            </a:r>
            <a:r>
              <a:rPr lang="en-GB" sz="2000" dirty="0"/>
              <a:t>.</a:t>
            </a:r>
          </a:p>
        </p:txBody>
      </p:sp>
      <p:sp>
        <p:nvSpPr>
          <p:cNvPr id="12" name="Rectangle 11">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B9FB4993-80BC-407A-A7E9-65B6F34E3313}"/>
              </a:ext>
            </a:extLst>
          </p:cNvPr>
          <p:cNvPicPr>
            <a:picLocks noChangeAspect="1"/>
          </p:cNvPicPr>
          <p:nvPr/>
        </p:nvPicPr>
        <p:blipFill rotWithShape="1">
          <a:blip r:embed="rId2"/>
          <a:srcRect l="10561" t="10786" r="11281"/>
          <a:stretch/>
        </p:blipFill>
        <p:spPr>
          <a:xfrm>
            <a:off x="5405862" y="629266"/>
            <a:ext cx="6019331" cy="3727414"/>
          </a:xfrm>
          <a:prstGeom prst="rect">
            <a:avLst/>
          </a:prstGeom>
          <a:effectLst/>
        </p:spPr>
      </p:pic>
      <p:pic>
        <p:nvPicPr>
          <p:cNvPr id="13" name="Picture 12">
            <a:extLst>
              <a:ext uri="{FF2B5EF4-FFF2-40B4-BE49-F238E27FC236}">
                <a16:creationId xmlns:a16="http://schemas.microsoft.com/office/drawing/2014/main" id="{F6068FE1-FF2F-42B5-A2C3-CE904F7AED97}"/>
              </a:ext>
            </a:extLst>
          </p:cNvPr>
          <p:cNvPicPr>
            <a:picLocks noChangeAspect="1"/>
          </p:cNvPicPr>
          <p:nvPr/>
        </p:nvPicPr>
        <p:blipFill>
          <a:blip r:embed="rId3"/>
          <a:stretch>
            <a:fillRect/>
          </a:stretch>
        </p:blipFill>
        <p:spPr>
          <a:xfrm>
            <a:off x="5860349" y="4776331"/>
            <a:ext cx="5110355" cy="1029781"/>
          </a:xfrm>
          <a:prstGeom prst="rect">
            <a:avLst/>
          </a:prstGeom>
        </p:spPr>
      </p:pic>
      <p:sp>
        <p:nvSpPr>
          <p:cNvPr id="6" name="Oval 5">
            <a:extLst>
              <a:ext uri="{FF2B5EF4-FFF2-40B4-BE49-F238E27FC236}">
                <a16:creationId xmlns:a16="http://schemas.microsoft.com/office/drawing/2014/main" id="{D7B398DF-F0CA-4D84-8F37-99DBFA6B266D}"/>
              </a:ext>
            </a:extLst>
          </p:cNvPr>
          <p:cNvSpPr/>
          <p:nvPr/>
        </p:nvSpPr>
        <p:spPr>
          <a:xfrm>
            <a:off x="5651770" y="5190638"/>
            <a:ext cx="2295728" cy="27237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7CFF2F46-A38F-4573-ABC1-D97EBCA43A5E}"/>
              </a:ext>
            </a:extLst>
          </p:cNvPr>
          <p:cNvSpPr txBox="1"/>
          <p:nvPr/>
        </p:nvSpPr>
        <p:spPr>
          <a:xfrm>
            <a:off x="648931" y="5180102"/>
            <a:ext cx="3505493" cy="1200329"/>
          </a:xfrm>
          <a:prstGeom prst="rect">
            <a:avLst/>
          </a:prstGeom>
          <a:noFill/>
        </p:spPr>
        <p:txBody>
          <a:bodyPr wrap="square" rtlCol="0">
            <a:spAutoFit/>
          </a:bodyPr>
          <a:lstStyle/>
          <a:p>
            <a:pPr marL="285750" indent="-285750">
              <a:buFont typeface="Arial" panose="020B0604020202020204" pitchFamily="34" charset="0"/>
              <a:buChar char="•"/>
            </a:pPr>
            <a:r>
              <a:rPr lang="en-GB" sz="1800" dirty="0"/>
              <a:t>Once done, accept the terms at the bottom of the page and click “Save”.</a:t>
            </a:r>
          </a:p>
          <a:p>
            <a:endParaRPr lang="en-GB" dirty="0"/>
          </a:p>
        </p:txBody>
      </p:sp>
      <p:sp>
        <p:nvSpPr>
          <p:cNvPr id="17" name="Title 1">
            <a:extLst>
              <a:ext uri="{FF2B5EF4-FFF2-40B4-BE49-F238E27FC236}">
                <a16:creationId xmlns:a16="http://schemas.microsoft.com/office/drawing/2014/main" id="{8B47ED68-8E74-4C80-AFAB-4F68C59684F4}"/>
              </a:ext>
            </a:extLst>
          </p:cNvPr>
          <p:cNvSpPr txBox="1">
            <a:spLocks/>
          </p:cNvSpPr>
          <p:nvPr/>
        </p:nvSpPr>
        <p:spPr>
          <a:xfrm>
            <a:off x="648929" y="3568317"/>
            <a:ext cx="3505495" cy="16223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700" dirty="0"/>
              <a:t>Step 3. Accept Terms</a:t>
            </a:r>
          </a:p>
        </p:txBody>
      </p:sp>
      <p:sp>
        <p:nvSpPr>
          <p:cNvPr id="18" name="Oval 17">
            <a:extLst>
              <a:ext uri="{FF2B5EF4-FFF2-40B4-BE49-F238E27FC236}">
                <a16:creationId xmlns:a16="http://schemas.microsoft.com/office/drawing/2014/main" id="{FC2C23EC-DB3B-4576-BE7C-EA66D0AC0457}"/>
              </a:ext>
            </a:extLst>
          </p:cNvPr>
          <p:cNvSpPr/>
          <p:nvPr/>
        </p:nvSpPr>
        <p:spPr>
          <a:xfrm>
            <a:off x="9776298" y="5510350"/>
            <a:ext cx="818224" cy="27237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25894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4E2C1-B78E-4C7F-86BF-B0DB872FBB34}"/>
              </a:ext>
            </a:extLst>
          </p:cNvPr>
          <p:cNvSpPr>
            <a:spLocks noGrp="1"/>
          </p:cNvSpPr>
          <p:nvPr>
            <p:ph type="title"/>
          </p:nvPr>
        </p:nvSpPr>
        <p:spPr>
          <a:xfrm>
            <a:off x="648929" y="629266"/>
            <a:ext cx="3505495" cy="1622321"/>
          </a:xfrm>
        </p:spPr>
        <p:txBody>
          <a:bodyPr>
            <a:normAutofit/>
          </a:bodyPr>
          <a:lstStyle/>
          <a:p>
            <a:r>
              <a:rPr lang="en-GB" sz="3700" dirty="0"/>
              <a:t>Step 4. Log into </a:t>
            </a:r>
            <a:r>
              <a:rPr lang="en-GB" sz="3700" dirty="0" err="1"/>
              <a:t>YORtender</a:t>
            </a:r>
            <a:r>
              <a:rPr lang="en-GB" sz="3700" dirty="0"/>
              <a:t> (Mercell)</a:t>
            </a:r>
          </a:p>
        </p:txBody>
      </p:sp>
      <p:sp>
        <p:nvSpPr>
          <p:cNvPr id="3" name="Content Placeholder 2">
            <a:extLst>
              <a:ext uri="{FF2B5EF4-FFF2-40B4-BE49-F238E27FC236}">
                <a16:creationId xmlns:a16="http://schemas.microsoft.com/office/drawing/2014/main" id="{53FBB5F5-880D-48D2-AA5D-A5CD453FEDAE}"/>
              </a:ext>
            </a:extLst>
          </p:cNvPr>
          <p:cNvSpPr>
            <a:spLocks noGrp="1"/>
          </p:cNvSpPr>
          <p:nvPr>
            <p:ph idx="1"/>
          </p:nvPr>
        </p:nvSpPr>
        <p:spPr>
          <a:xfrm>
            <a:off x="648931" y="2438400"/>
            <a:ext cx="3505494" cy="3785419"/>
          </a:xfrm>
        </p:spPr>
        <p:txBody>
          <a:bodyPr>
            <a:normAutofit/>
          </a:bodyPr>
          <a:lstStyle/>
          <a:p>
            <a:r>
              <a:rPr lang="en-GB" sz="2000" dirty="0"/>
              <a:t>To log onto the </a:t>
            </a:r>
            <a:r>
              <a:rPr lang="en-GB" sz="2000" dirty="0" err="1"/>
              <a:t>YORtender</a:t>
            </a:r>
            <a:r>
              <a:rPr lang="en-GB" sz="2000" dirty="0"/>
              <a:t> website you will need to input your User name and Password. Once done, press the Log in button to gain access to the website. </a:t>
            </a:r>
          </a:p>
          <a:p>
            <a:r>
              <a:rPr lang="en-GB" sz="2000" u="sng" dirty="0">
                <a:effectLst/>
                <a:latin typeface="Arial" panose="020B0604020202020204" pitchFamily="34" charset="0"/>
                <a:ea typeface="Arial" panose="020B0604020202020204" pitchFamily="34" charset="0"/>
                <a:cs typeface="Times New Roman" panose="02020603050405020304" pitchFamily="18" charset="0"/>
                <a:hlinkClick r:id="rId2"/>
              </a:rPr>
              <a:t>https://yortender.eu-supply.com/login.asp?B=YORTENDER</a:t>
            </a:r>
            <a:endParaRPr lang="en-GB" sz="2000" dirty="0">
              <a:effectLst/>
              <a:latin typeface="Arial" panose="020B0604020202020204" pitchFamily="34" charset="0"/>
              <a:ea typeface="Arial" panose="020B0604020202020204" pitchFamily="34" charset="0"/>
              <a:cs typeface="Times New Roman" panose="02020603050405020304" pitchFamily="18" charset="0"/>
            </a:endParaRPr>
          </a:p>
          <a:p>
            <a:endParaRPr lang="en-GB" sz="2000" dirty="0"/>
          </a:p>
        </p:txBody>
      </p:sp>
      <p:sp>
        <p:nvSpPr>
          <p:cNvPr id="13" name="Rectangle 12">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D597C032-573F-48CC-A0B2-D01F2F0B91CC}"/>
              </a:ext>
            </a:extLst>
          </p:cNvPr>
          <p:cNvPicPr>
            <a:picLocks noChangeAspect="1"/>
          </p:cNvPicPr>
          <p:nvPr/>
        </p:nvPicPr>
        <p:blipFill rotWithShape="1">
          <a:blip r:embed="rId3"/>
          <a:srcRect l="21675" t="14591" r="21283"/>
          <a:stretch/>
        </p:blipFill>
        <p:spPr>
          <a:xfrm>
            <a:off x="5405862" y="982671"/>
            <a:ext cx="6019331" cy="4889412"/>
          </a:xfrm>
          <a:prstGeom prst="rect">
            <a:avLst/>
          </a:prstGeom>
          <a:effectLst/>
        </p:spPr>
      </p:pic>
      <p:sp>
        <p:nvSpPr>
          <p:cNvPr id="16" name="Oval 15">
            <a:extLst>
              <a:ext uri="{FF2B5EF4-FFF2-40B4-BE49-F238E27FC236}">
                <a16:creationId xmlns:a16="http://schemas.microsoft.com/office/drawing/2014/main" id="{4C67D2E3-450F-473E-8721-A6D023F83DAF}"/>
              </a:ext>
            </a:extLst>
          </p:cNvPr>
          <p:cNvSpPr/>
          <p:nvPr/>
        </p:nvSpPr>
        <p:spPr>
          <a:xfrm>
            <a:off x="5405862" y="3527208"/>
            <a:ext cx="1705057" cy="15117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5683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EAD61-B1E3-4B3F-AC52-2A41D27368F6}"/>
              </a:ext>
            </a:extLst>
          </p:cNvPr>
          <p:cNvSpPr>
            <a:spLocks noGrp="1"/>
          </p:cNvSpPr>
          <p:nvPr>
            <p:ph type="title"/>
          </p:nvPr>
        </p:nvSpPr>
        <p:spPr>
          <a:xfrm>
            <a:off x="648929" y="629266"/>
            <a:ext cx="3505495" cy="1622321"/>
          </a:xfrm>
        </p:spPr>
        <p:txBody>
          <a:bodyPr>
            <a:normAutofit fontScale="90000"/>
          </a:bodyPr>
          <a:lstStyle/>
          <a:p>
            <a:r>
              <a:rPr lang="en-GB" dirty="0"/>
              <a:t>Step 5. Accept terms and conditions</a:t>
            </a:r>
          </a:p>
        </p:txBody>
      </p:sp>
      <p:sp>
        <p:nvSpPr>
          <p:cNvPr id="3" name="Content Placeholder 2">
            <a:extLst>
              <a:ext uri="{FF2B5EF4-FFF2-40B4-BE49-F238E27FC236}">
                <a16:creationId xmlns:a16="http://schemas.microsoft.com/office/drawing/2014/main" id="{135C1EDE-4054-438B-82A5-15D42E2D934C}"/>
              </a:ext>
            </a:extLst>
          </p:cNvPr>
          <p:cNvSpPr>
            <a:spLocks noGrp="1"/>
          </p:cNvSpPr>
          <p:nvPr>
            <p:ph idx="1"/>
          </p:nvPr>
        </p:nvSpPr>
        <p:spPr>
          <a:xfrm>
            <a:off x="648931" y="2438400"/>
            <a:ext cx="3505494" cy="3785419"/>
          </a:xfrm>
        </p:spPr>
        <p:txBody>
          <a:bodyPr>
            <a:normAutofit/>
          </a:bodyPr>
          <a:lstStyle/>
          <a:p>
            <a:r>
              <a:rPr lang="en-GB"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First time users will need to accept </a:t>
            </a:r>
            <a:r>
              <a:rPr lang="en-GB" sz="1800" dirty="0" err="1">
                <a:solidFill>
                  <a:srgbClr val="000000"/>
                </a:solidFill>
                <a:effectLst/>
                <a:latin typeface="Arial" panose="020B0604020202020204" pitchFamily="34" charset="0"/>
                <a:ea typeface="Arial" panose="020B0604020202020204" pitchFamily="34" charset="0"/>
                <a:cs typeface="Times New Roman" panose="02020603050405020304" pitchFamily="18" charset="0"/>
              </a:rPr>
              <a:t>YORtender</a:t>
            </a:r>
            <a:r>
              <a:rPr lang="en-GB"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terms and conditions. These terms are to use the Mercell website and are required to access the DPS.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000" dirty="0"/>
          </a:p>
        </p:txBody>
      </p:sp>
      <p:sp>
        <p:nvSpPr>
          <p:cNvPr id="10" name="Rectangle 9">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BD3AFA4-EB0A-42E9-B147-051E2C0C0972}"/>
              </a:ext>
            </a:extLst>
          </p:cNvPr>
          <p:cNvPicPr>
            <a:picLocks noChangeAspect="1"/>
          </p:cNvPicPr>
          <p:nvPr/>
        </p:nvPicPr>
        <p:blipFill rotWithShape="1">
          <a:blip r:embed="rId2"/>
          <a:srcRect l="15810" t="9806" r="15855" b="36596"/>
          <a:stretch/>
        </p:blipFill>
        <p:spPr>
          <a:xfrm>
            <a:off x="5405862" y="1736266"/>
            <a:ext cx="6019331" cy="2845460"/>
          </a:xfrm>
          <a:prstGeom prst="rect">
            <a:avLst/>
          </a:prstGeom>
          <a:effectLst/>
        </p:spPr>
      </p:pic>
      <p:sp>
        <p:nvSpPr>
          <p:cNvPr id="8" name="Oval 7">
            <a:extLst>
              <a:ext uri="{FF2B5EF4-FFF2-40B4-BE49-F238E27FC236}">
                <a16:creationId xmlns:a16="http://schemas.microsoft.com/office/drawing/2014/main" id="{4E045C67-34E8-4499-9400-4BA4B60887DA}"/>
              </a:ext>
            </a:extLst>
          </p:cNvPr>
          <p:cNvSpPr/>
          <p:nvPr/>
        </p:nvSpPr>
        <p:spPr>
          <a:xfrm>
            <a:off x="5476672" y="4058735"/>
            <a:ext cx="1605064" cy="17279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E4B51F9C-15CF-454B-B99C-50D27CD15B5D}"/>
              </a:ext>
            </a:extLst>
          </p:cNvPr>
          <p:cNvSpPr/>
          <p:nvPr/>
        </p:nvSpPr>
        <p:spPr>
          <a:xfrm>
            <a:off x="9252530" y="4250986"/>
            <a:ext cx="1798242" cy="27237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02209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EAD61-B1E3-4B3F-AC52-2A41D27368F6}"/>
              </a:ext>
            </a:extLst>
          </p:cNvPr>
          <p:cNvSpPr>
            <a:spLocks noGrp="1"/>
          </p:cNvSpPr>
          <p:nvPr>
            <p:ph type="title"/>
          </p:nvPr>
        </p:nvSpPr>
        <p:spPr>
          <a:xfrm>
            <a:off x="648929" y="629266"/>
            <a:ext cx="3646234" cy="2197824"/>
          </a:xfrm>
        </p:spPr>
        <p:txBody>
          <a:bodyPr>
            <a:normAutofit/>
          </a:bodyPr>
          <a:lstStyle/>
          <a:p>
            <a:r>
              <a:rPr lang="en-GB" sz="3700" dirty="0"/>
              <a:t>Step 6. Access all current published tenders</a:t>
            </a:r>
          </a:p>
        </p:txBody>
      </p:sp>
      <p:sp>
        <p:nvSpPr>
          <p:cNvPr id="3" name="Content Placeholder 2">
            <a:extLst>
              <a:ext uri="{FF2B5EF4-FFF2-40B4-BE49-F238E27FC236}">
                <a16:creationId xmlns:a16="http://schemas.microsoft.com/office/drawing/2014/main" id="{135C1EDE-4054-438B-82A5-15D42E2D934C}"/>
              </a:ext>
            </a:extLst>
          </p:cNvPr>
          <p:cNvSpPr>
            <a:spLocks noGrp="1"/>
          </p:cNvSpPr>
          <p:nvPr>
            <p:ph idx="1"/>
          </p:nvPr>
        </p:nvSpPr>
        <p:spPr>
          <a:xfrm>
            <a:off x="648929" y="2679687"/>
            <a:ext cx="3505494" cy="3785419"/>
          </a:xfrm>
        </p:spPr>
        <p:txBody>
          <a:bodyPr>
            <a:normAutofit/>
          </a:bodyPr>
          <a:lstStyle/>
          <a:p>
            <a:r>
              <a:rPr lang="en-GB"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Within the Home page, see the Services section and Click on </a:t>
            </a:r>
            <a:r>
              <a:rPr lang="en-GB" sz="1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CTM Published Tenders.</a:t>
            </a:r>
          </a:p>
          <a:p>
            <a:r>
              <a:rPr lang="en-GB" sz="1800" dirty="0">
                <a:solidFill>
                  <a:srgbClr val="000000"/>
                </a:solidFill>
                <a:latin typeface="Arial" panose="020B0604020202020204" pitchFamily="34" charset="0"/>
                <a:cs typeface="Times New Roman" panose="02020603050405020304" pitchFamily="18" charset="0"/>
              </a:rPr>
              <a:t>If the bidder requires amending their organisational details, you can access this through the “Administration” area at the top of the page. </a:t>
            </a:r>
            <a:endParaRPr lang="en-GB" sz="2000" dirty="0"/>
          </a:p>
        </p:txBody>
      </p:sp>
      <p:sp>
        <p:nvSpPr>
          <p:cNvPr id="11" name="Rectangle 10">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5490BB9-19C8-4C92-A1E8-77877F97BE66}"/>
              </a:ext>
            </a:extLst>
          </p:cNvPr>
          <p:cNvPicPr>
            <a:picLocks noChangeAspect="1"/>
          </p:cNvPicPr>
          <p:nvPr/>
        </p:nvPicPr>
        <p:blipFill rotWithShape="1">
          <a:blip r:embed="rId2"/>
          <a:srcRect l="15721" t="10579" r="16404" b="-1"/>
          <a:stretch/>
        </p:blipFill>
        <p:spPr>
          <a:xfrm>
            <a:off x="5350943" y="1274324"/>
            <a:ext cx="6165613" cy="4406629"/>
          </a:xfrm>
          <a:prstGeom prst="rect">
            <a:avLst/>
          </a:prstGeom>
          <a:effectLst/>
        </p:spPr>
      </p:pic>
      <p:sp>
        <p:nvSpPr>
          <p:cNvPr id="14" name="Oval 13">
            <a:extLst>
              <a:ext uri="{FF2B5EF4-FFF2-40B4-BE49-F238E27FC236}">
                <a16:creationId xmlns:a16="http://schemas.microsoft.com/office/drawing/2014/main" id="{FF7BE458-76E2-40F1-98F2-0E0A2E4C49C4}"/>
              </a:ext>
            </a:extLst>
          </p:cNvPr>
          <p:cNvSpPr/>
          <p:nvPr/>
        </p:nvSpPr>
        <p:spPr>
          <a:xfrm>
            <a:off x="5243471" y="2117857"/>
            <a:ext cx="1705057" cy="2478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73B1BA51-7725-4D32-83C2-B73D710097D1}"/>
              </a:ext>
            </a:extLst>
          </p:cNvPr>
          <p:cNvSpPr/>
          <p:nvPr/>
        </p:nvSpPr>
        <p:spPr>
          <a:xfrm>
            <a:off x="9001387" y="1274324"/>
            <a:ext cx="855677" cy="19374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50913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EAD61-B1E3-4B3F-AC52-2A41D27368F6}"/>
              </a:ext>
            </a:extLst>
          </p:cNvPr>
          <p:cNvSpPr>
            <a:spLocks noGrp="1"/>
          </p:cNvSpPr>
          <p:nvPr>
            <p:ph type="title"/>
          </p:nvPr>
        </p:nvSpPr>
        <p:spPr>
          <a:xfrm>
            <a:off x="648929" y="629266"/>
            <a:ext cx="3505495" cy="1622321"/>
          </a:xfrm>
        </p:spPr>
        <p:txBody>
          <a:bodyPr>
            <a:normAutofit/>
          </a:bodyPr>
          <a:lstStyle/>
          <a:p>
            <a:r>
              <a:rPr lang="en-GB"/>
              <a:t>Step 7. Finding the DPS</a:t>
            </a:r>
          </a:p>
        </p:txBody>
      </p:sp>
      <p:sp>
        <p:nvSpPr>
          <p:cNvPr id="3" name="Content Placeholder 2">
            <a:extLst>
              <a:ext uri="{FF2B5EF4-FFF2-40B4-BE49-F238E27FC236}">
                <a16:creationId xmlns:a16="http://schemas.microsoft.com/office/drawing/2014/main" id="{135C1EDE-4054-438B-82A5-15D42E2D934C}"/>
              </a:ext>
            </a:extLst>
          </p:cNvPr>
          <p:cNvSpPr>
            <a:spLocks noGrp="1"/>
          </p:cNvSpPr>
          <p:nvPr>
            <p:ph idx="1"/>
          </p:nvPr>
        </p:nvSpPr>
        <p:spPr>
          <a:xfrm>
            <a:off x="648931" y="2438400"/>
            <a:ext cx="3505494" cy="3785419"/>
          </a:xfrm>
        </p:spPr>
        <p:txBody>
          <a:bodyPr>
            <a:normAutofit/>
          </a:bodyPr>
          <a:lstStyle/>
          <a:p>
            <a:pPr marL="457200" indent="-457200">
              <a:buFont typeface="+mj-lt"/>
              <a:buAutoNum type="arabicPeriod"/>
            </a:pPr>
            <a:r>
              <a:rPr lang="en-GB" sz="2000" dirty="0"/>
              <a:t>Within the “with keyword” box, type “(ROSE)”.</a:t>
            </a:r>
          </a:p>
          <a:p>
            <a:pPr marL="457200" indent="-457200">
              <a:buFont typeface="+mj-lt"/>
              <a:buAutoNum type="arabicPeriod"/>
            </a:pPr>
            <a:r>
              <a:rPr lang="en-GB" sz="2000" dirty="0"/>
              <a:t>Press the green “Search” button.</a:t>
            </a:r>
          </a:p>
          <a:p>
            <a:pPr marL="457200" indent="-457200">
              <a:buFont typeface="+mj-lt"/>
              <a:buAutoNum type="arabicPeriod"/>
            </a:pPr>
            <a:r>
              <a:rPr lang="en-GB" sz="2000" dirty="0"/>
              <a:t>(ROSE), will appear in blue below the title Name.</a:t>
            </a:r>
          </a:p>
          <a:p>
            <a:pPr marL="457200" indent="-457200">
              <a:buFont typeface="+mj-lt"/>
              <a:buAutoNum type="arabicPeriod"/>
            </a:pPr>
            <a:r>
              <a:rPr lang="en-GB" sz="2000" dirty="0"/>
              <a:t>Click on  “(ROSE)” below the Name highlighted in blue to access the DPS.</a:t>
            </a:r>
          </a:p>
          <a:p>
            <a:pPr marL="0" indent="0">
              <a:buNone/>
            </a:pPr>
            <a:r>
              <a:rPr lang="en-GB" sz="1000" dirty="0">
                <a:solidFill>
                  <a:srgbClr val="FF0000"/>
                </a:solidFill>
              </a:rPr>
              <a:t>*Note in relation to the screen shot on the right, the text circled in Red, are just examples, by following Steps 1-4 above will help you locate the DPS.</a:t>
            </a:r>
          </a:p>
        </p:txBody>
      </p:sp>
      <p:sp>
        <p:nvSpPr>
          <p:cNvPr id="10" name="Rectangle 9">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6E51DF9-44E3-48BA-9989-E6147B23CB1A}"/>
              </a:ext>
            </a:extLst>
          </p:cNvPr>
          <p:cNvPicPr>
            <a:picLocks noChangeAspect="1"/>
          </p:cNvPicPr>
          <p:nvPr/>
        </p:nvPicPr>
        <p:blipFill rotWithShape="1">
          <a:blip r:embed="rId2"/>
          <a:srcRect t="10922"/>
          <a:stretch/>
        </p:blipFill>
        <p:spPr>
          <a:xfrm>
            <a:off x="5583677" y="807593"/>
            <a:ext cx="5778229" cy="5239568"/>
          </a:xfrm>
          <a:prstGeom prst="rect">
            <a:avLst/>
          </a:prstGeom>
          <a:effectLst/>
        </p:spPr>
      </p:pic>
      <p:sp>
        <p:nvSpPr>
          <p:cNvPr id="16" name="Oval 15">
            <a:extLst>
              <a:ext uri="{FF2B5EF4-FFF2-40B4-BE49-F238E27FC236}">
                <a16:creationId xmlns:a16="http://schemas.microsoft.com/office/drawing/2014/main" id="{F1EA3E0B-4E57-413F-B189-B4939DF6FDE8}"/>
              </a:ext>
            </a:extLst>
          </p:cNvPr>
          <p:cNvSpPr/>
          <p:nvPr/>
        </p:nvSpPr>
        <p:spPr>
          <a:xfrm>
            <a:off x="9815209" y="1923303"/>
            <a:ext cx="1050587" cy="44051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B83517B6-415A-4B04-94F7-336C277D199C}"/>
              </a:ext>
            </a:extLst>
          </p:cNvPr>
          <p:cNvSpPr/>
          <p:nvPr/>
        </p:nvSpPr>
        <p:spPr>
          <a:xfrm>
            <a:off x="10000033" y="2764489"/>
            <a:ext cx="710120" cy="31422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C7A0DB46-57DC-4D8E-8EFC-846466D8751A}"/>
              </a:ext>
            </a:extLst>
          </p:cNvPr>
          <p:cNvSpPr/>
          <p:nvPr/>
        </p:nvSpPr>
        <p:spPr>
          <a:xfrm>
            <a:off x="6582382" y="3429095"/>
            <a:ext cx="1442937" cy="31422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AFBF29C3-4961-4BFF-BA90-B69ABBA2C809}"/>
              </a:ext>
            </a:extLst>
          </p:cNvPr>
          <p:cNvSpPr txBox="1"/>
          <p:nvPr/>
        </p:nvSpPr>
        <p:spPr>
          <a:xfrm>
            <a:off x="9637953" y="1778935"/>
            <a:ext cx="350196" cy="369332"/>
          </a:xfrm>
          <a:prstGeom prst="rect">
            <a:avLst/>
          </a:prstGeom>
          <a:noFill/>
        </p:spPr>
        <p:txBody>
          <a:bodyPr wrap="square" rtlCol="0">
            <a:spAutoFit/>
          </a:bodyPr>
          <a:lstStyle/>
          <a:p>
            <a:r>
              <a:rPr lang="en-GB" dirty="0"/>
              <a:t>1</a:t>
            </a:r>
          </a:p>
        </p:txBody>
      </p:sp>
      <p:sp>
        <p:nvSpPr>
          <p:cNvPr id="19" name="TextBox 18">
            <a:extLst>
              <a:ext uri="{FF2B5EF4-FFF2-40B4-BE49-F238E27FC236}">
                <a16:creationId xmlns:a16="http://schemas.microsoft.com/office/drawing/2014/main" id="{D361396A-CDC9-4440-A7E8-675E288ABCF7}"/>
              </a:ext>
            </a:extLst>
          </p:cNvPr>
          <p:cNvSpPr txBox="1"/>
          <p:nvPr/>
        </p:nvSpPr>
        <p:spPr>
          <a:xfrm>
            <a:off x="9744957" y="2709386"/>
            <a:ext cx="350196" cy="369332"/>
          </a:xfrm>
          <a:prstGeom prst="rect">
            <a:avLst/>
          </a:prstGeom>
          <a:noFill/>
        </p:spPr>
        <p:txBody>
          <a:bodyPr wrap="square" rtlCol="0">
            <a:spAutoFit/>
          </a:bodyPr>
          <a:lstStyle/>
          <a:p>
            <a:r>
              <a:rPr lang="en-GB" dirty="0"/>
              <a:t>2</a:t>
            </a:r>
          </a:p>
        </p:txBody>
      </p:sp>
      <p:sp>
        <p:nvSpPr>
          <p:cNvPr id="20" name="TextBox 19">
            <a:extLst>
              <a:ext uri="{FF2B5EF4-FFF2-40B4-BE49-F238E27FC236}">
                <a16:creationId xmlns:a16="http://schemas.microsoft.com/office/drawing/2014/main" id="{5644CBFC-CC3A-4C3C-B796-756C94550117}"/>
              </a:ext>
            </a:extLst>
          </p:cNvPr>
          <p:cNvSpPr txBox="1"/>
          <p:nvPr/>
        </p:nvSpPr>
        <p:spPr>
          <a:xfrm>
            <a:off x="6262443" y="3401543"/>
            <a:ext cx="350196" cy="369332"/>
          </a:xfrm>
          <a:prstGeom prst="rect">
            <a:avLst/>
          </a:prstGeom>
          <a:noFill/>
        </p:spPr>
        <p:txBody>
          <a:bodyPr wrap="square" rtlCol="0">
            <a:spAutoFit/>
          </a:bodyPr>
          <a:lstStyle/>
          <a:p>
            <a:r>
              <a:rPr lang="en-GB" dirty="0"/>
              <a:t>3</a:t>
            </a:r>
          </a:p>
        </p:txBody>
      </p:sp>
    </p:spTree>
    <p:extLst>
      <p:ext uri="{BB962C8B-B14F-4D97-AF65-F5344CB8AC3E}">
        <p14:creationId xmlns:p14="http://schemas.microsoft.com/office/powerpoint/2010/main" val="1737961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EAD61-B1E3-4B3F-AC52-2A41D27368F6}"/>
              </a:ext>
            </a:extLst>
          </p:cNvPr>
          <p:cNvSpPr>
            <a:spLocks noGrp="1"/>
          </p:cNvSpPr>
          <p:nvPr>
            <p:ph type="title"/>
          </p:nvPr>
        </p:nvSpPr>
        <p:spPr>
          <a:xfrm>
            <a:off x="648929" y="629266"/>
            <a:ext cx="3505495" cy="1622321"/>
          </a:xfrm>
        </p:spPr>
        <p:txBody>
          <a:bodyPr>
            <a:normAutofit/>
          </a:bodyPr>
          <a:lstStyle/>
          <a:p>
            <a:r>
              <a:rPr lang="en-GB" sz="3700"/>
              <a:t>Step 8. DPS Acceptance Page</a:t>
            </a:r>
          </a:p>
        </p:txBody>
      </p:sp>
      <p:sp>
        <p:nvSpPr>
          <p:cNvPr id="3" name="Content Placeholder 2">
            <a:extLst>
              <a:ext uri="{FF2B5EF4-FFF2-40B4-BE49-F238E27FC236}">
                <a16:creationId xmlns:a16="http://schemas.microsoft.com/office/drawing/2014/main" id="{135C1EDE-4054-438B-82A5-15D42E2D934C}"/>
              </a:ext>
            </a:extLst>
          </p:cNvPr>
          <p:cNvSpPr>
            <a:spLocks noGrp="1"/>
          </p:cNvSpPr>
          <p:nvPr>
            <p:ph idx="1"/>
          </p:nvPr>
        </p:nvSpPr>
        <p:spPr>
          <a:xfrm>
            <a:off x="648931" y="2438400"/>
            <a:ext cx="3505494" cy="3785419"/>
          </a:xfrm>
        </p:spPr>
        <p:txBody>
          <a:bodyPr>
            <a:normAutofit/>
          </a:bodyPr>
          <a:lstStyle/>
          <a:p>
            <a:r>
              <a:rPr lang="en-GB" sz="2000" dirty="0"/>
              <a:t>First time bidders will be met with this acceptance page. To access the Pseudo DPS the bidder must click on the blue “Accept” button. </a:t>
            </a:r>
          </a:p>
          <a:p>
            <a:r>
              <a:rPr lang="en-GB" sz="2000" dirty="0"/>
              <a:t>Please note that you cannot see the documents on this page.</a:t>
            </a:r>
          </a:p>
        </p:txBody>
      </p:sp>
      <p:sp>
        <p:nvSpPr>
          <p:cNvPr id="11" name="Rectangle 10">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11704FC-5B0E-4798-AF9F-F4BDDA861381}"/>
              </a:ext>
            </a:extLst>
          </p:cNvPr>
          <p:cNvPicPr>
            <a:picLocks noChangeAspect="1"/>
          </p:cNvPicPr>
          <p:nvPr/>
        </p:nvPicPr>
        <p:blipFill rotWithShape="1">
          <a:blip r:embed="rId2"/>
          <a:srcRect t="11206" b="12791"/>
          <a:stretch/>
        </p:blipFill>
        <p:spPr>
          <a:xfrm>
            <a:off x="5696647" y="807593"/>
            <a:ext cx="5437762" cy="4536194"/>
          </a:xfrm>
          <a:prstGeom prst="rect">
            <a:avLst/>
          </a:prstGeom>
          <a:effectLst/>
        </p:spPr>
      </p:pic>
      <p:sp>
        <p:nvSpPr>
          <p:cNvPr id="21" name="Oval 20">
            <a:extLst>
              <a:ext uri="{FF2B5EF4-FFF2-40B4-BE49-F238E27FC236}">
                <a16:creationId xmlns:a16="http://schemas.microsoft.com/office/drawing/2014/main" id="{3DAEEC0B-C53A-42D4-A866-861B693E70EE}"/>
              </a:ext>
            </a:extLst>
          </p:cNvPr>
          <p:cNvSpPr/>
          <p:nvPr/>
        </p:nvSpPr>
        <p:spPr>
          <a:xfrm>
            <a:off x="5696647" y="1629479"/>
            <a:ext cx="747409" cy="2187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981341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TotalTime>
  <Words>943</Words>
  <Application>Microsoft Office PowerPoint</Application>
  <PresentationFormat>Widescreen</PresentationFormat>
  <Paragraphs>76</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Supplier Guidance on how to apply entry onto the Pseudo DPS</vt:lpstr>
      <vt:lpstr>PowerPoint Presentation</vt:lpstr>
      <vt:lpstr>Step 1. Register onto YORtender (Mercell)</vt:lpstr>
      <vt:lpstr>Step 2. Registration Form</vt:lpstr>
      <vt:lpstr>Step 4. Log into YORtender (Mercell)</vt:lpstr>
      <vt:lpstr>Step 5. Accept terms and conditions</vt:lpstr>
      <vt:lpstr>Step 6. Access all current published tenders</vt:lpstr>
      <vt:lpstr>Step 7. Finding the DPS</vt:lpstr>
      <vt:lpstr>Step 8. DPS Acceptance Page</vt:lpstr>
      <vt:lpstr>Step 9. DPS Home Page / Bid Pack</vt:lpstr>
      <vt:lpstr>Step 10. Downloading documents</vt:lpstr>
      <vt:lpstr>Step 11. Accessing the Standard Selection Questionnaire</vt:lpstr>
      <vt:lpstr>Step 12. Answering the Standard Selection Questionnaire</vt:lpstr>
      <vt:lpstr>Step 13. Category Selection</vt:lpstr>
      <vt:lpstr>Step 14. Submitting the application</vt:lpstr>
      <vt:lpstr>Step 15. Application sent</vt:lpstr>
      <vt:lpstr>DPS Homepage Overview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Supplier Guidance on how to apply entry onto the DPS</dc:title>
  <dc:creator>Cowlam Billy</dc:creator>
  <cp:lastModifiedBy>Cowlam Billy</cp:lastModifiedBy>
  <cp:revision>24</cp:revision>
  <dcterms:created xsi:type="dcterms:W3CDTF">2022-05-23T11:29:18Z</dcterms:created>
  <dcterms:modified xsi:type="dcterms:W3CDTF">2024-07-24T09:55:19Z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dad5af3-eb5c-4559-9375-26974fdd413e_Enabled">
    <vt:lpwstr>true</vt:lpwstr>
  </property>
  <property fmtid="{D5CDD505-2E9C-101B-9397-08002B2CF9AE}" pid="3" name="MSIP_Label_bdad5af3-eb5c-4559-9375-26974fdd413e_SetDate">
    <vt:lpwstr>2024-03-08T17:03:38Z</vt:lpwstr>
  </property>
  <property fmtid="{D5CDD505-2E9C-101B-9397-08002B2CF9AE}" pid="4" name="MSIP_Label_bdad5af3-eb5c-4559-9375-26974fdd413e_Method">
    <vt:lpwstr>Standard</vt:lpwstr>
  </property>
  <property fmtid="{D5CDD505-2E9C-101B-9397-08002B2CF9AE}" pid="5" name="MSIP_Label_bdad5af3-eb5c-4559-9375-26974fdd413e_Name">
    <vt:lpwstr>General</vt:lpwstr>
  </property>
  <property fmtid="{D5CDD505-2E9C-101B-9397-08002B2CF9AE}" pid="6" name="MSIP_Label_bdad5af3-eb5c-4559-9375-26974fdd413e_SiteId">
    <vt:lpwstr>998b793d-d177-4b88-8be1-6fe1f323a70b</vt:lpwstr>
  </property>
  <property fmtid="{D5CDD505-2E9C-101B-9397-08002B2CF9AE}" pid="7" name="MSIP_Label_bdad5af3-eb5c-4559-9375-26974fdd413e_ActionId">
    <vt:lpwstr>d80faa52-dc2d-4ce2-9d20-96ecd0c99dec</vt:lpwstr>
  </property>
  <property fmtid="{D5CDD505-2E9C-101B-9397-08002B2CF9AE}" pid="8" name="MSIP_Label_bdad5af3-eb5c-4559-9375-26974fdd413e_ContentBits">
    <vt:lpwstr>3</vt:lpwstr>
  </property>
  <property fmtid="{D5CDD505-2E9C-101B-9397-08002B2CF9AE}" pid="9" name="ClassificationContentMarkingFooterLocations">
    <vt:lpwstr>Office Theme:10</vt:lpwstr>
  </property>
  <property fmtid="{D5CDD505-2E9C-101B-9397-08002B2CF9AE}" pid="10" name="ClassificationContentMarkingFooterText">
    <vt:lpwstr>OFFICIAL</vt:lpwstr>
  </property>
  <property fmtid="{D5CDD505-2E9C-101B-9397-08002B2CF9AE}" pid="11" name="ClassificationContentMarkingHeaderLocations">
    <vt:lpwstr>Office Theme:9</vt:lpwstr>
  </property>
  <property fmtid="{D5CDD505-2E9C-101B-9397-08002B2CF9AE}" pid="12" name="ClassificationContentMarkingHeaderText">
    <vt:lpwstr>OFFICIAL</vt:lpwstr>
  </property>
</Properties>
</file>